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wmv" ContentType="video/x-ms-wm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31"/>
  </p:notesMasterIdLst>
  <p:sldIdLst>
    <p:sldId id="257" r:id="rId5"/>
    <p:sldId id="286" r:id="rId6"/>
    <p:sldId id="316" r:id="rId7"/>
    <p:sldId id="317" r:id="rId8"/>
    <p:sldId id="290" r:id="rId9"/>
    <p:sldId id="307" r:id="rId10"/>
    <p:sldId id="318" r:id="rId11"/>
    <p:sldId id="320" r:id="rId12"/>
    <p:sldId id="323" r:id="rId13"/>
    <p:sldId id="325" r:id="rId14"/>
    <p:sldId id="326" r:id="rId15"/>
    <p:sldId id="327" r:id="rId16"/>
    <p:sldId id="328" r:id="rId17"/>
    <p:sldId id="329" r:id="rId18"/>
    <p:sldId id="331" r:id="rId19"/>
    <p:sldId id="337" r:id="rId20"/>
    <p:sldId id="338" r:id="rId21"/>
    <p:sldId id="344" r:id="rId22"/>
    <p:sldId id="345" r:id="rId23"/>
    <p:sldId id="312" r:id="rId24"/>
    <p:sldId id="346" r:id="rId25"/>
    <p:sldId id="347" r:id="rId26"/>
    <p:sldId id="348" r:id="rId27"/>
    <p:sldId id="385" r:id="rId28"/>
    <p:sldId id="386" r:id="rId29"/>
    <p:sldId id="387" r:id="rId3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B300"/>
    <a:srgbClr val="D22630"/>
    <a:srgbClr val="00AE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861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380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smccurdy-xp\Local%20Settings\Temporary%20Internet%20Files\Content.Outlook\Y5F0J1JJ\Gravy%20Chart_Lesson%208.xls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"/>
          <c:y val="0.17547568710359401"/>
          <c:w val="0.60750000000000004"/>
          <c:h val="0.655391120507403"/>
        </c:manualLayout>
      </c:layout>
      <c:scatterChart>
        <c:scatterStyle val="smooth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Deep - Room </c:v>
                </c:pt>
              </c:strCache>
            </c:strRef>
          </c:tx>
          <c:spPr>
            <a:ln w="12700">
              <a:solidFill>
                <a:srgbClr val="000080"/>
              </a:solidFill>
              <a:prstDash val="solid"/>
            </a:ln>
          </c:spPr>
          <c:marker>
            <c:symbol val="diamond"/>
            <c:size val="5"/>
            <c:spPr>
              <a:solidFill>
                <a:srgbClr val="000080"/>
              </a:solidFill>
              <a:ln>
                <a:solidFill>
                  <a:srgbClr val="000080"/>
                </a:solidFill>
                <a:prstDash val="solid"/>
              </a:ln>
            </c:spPr>
          </c:marker>
          <c:xVal>
            <c:numRef>
              <c:f>Sheet1!$A$2:$A$14</c:f>
              <c:numCache>
                <c:formatCode>General</c:formatCode>
                <c:ptCount val="13"/>
                <c:pt idx="0">
                  <c:v>0</c:v>
                </c:pt>
                <c:pt idx="1">
                  <c:v>0.5</c:v>
                </c:pt>
                <c:pt idx="2">
                  <c:v>1</c:v>
                </c:pt>
                <c:pt idx="3">
                  <c:v>1.5</c:v>
                </c:pt>
                <c:pt idx="4">
                  <c:v>2</c:v>
                </c:pt>
                <c:pt idx="5">
                  <c:v>2.5</c:v>
                </c:pt>
                <c:pt idx="6">
                  <c:v>3</c:v>
                </c:pt>
                <c:pt idx="7">
                  <c:v>3.5</c:v>
                </c:pt>
                <c:pt idx="8">
                  <c:v>4</c:v>
                </c:pt>
                <c:pt idx="9">
                  <c:v>4.5</c:v>
                </c:pt>
                <c:pt idx="10">
                  <c:v>5</c:v>
                </c:pt>
                <c:pt idx="11">
                  <c:v>5.5</c:v>
                </c:pt>
                <c:pt idx="12">
                  <c:v>6</c:v>
                </c:pt>
              </c:numCache>
            </c:numRef>
          </c:xVal>
          <c:yVal>
            <c:numRef>
              <c:f>Sheet1!$B$2:$B$14</c:f>
              <c:numCache>
                <c:formatCode>General</c:formatCode>
                <c:ptCount val="13"/>
                <c:pt idx="0">
                  <c:v>197</c:v>
                </c:pt>
                <c:pt idx="1">
                  <c:v>150</c:v>
                </c:pt>
                <c:pt idx="2">
                  <c:v>124</c:v>
                </c:pt>
                <c:pt idx="3">
                  <c:v>101</c:v>
                </c:pt>
                <c:pt idx="4">
                  <c:v>96</c:v>
                </c:pt>
                <c:pt idx="5">
                  <c:v>85</c:v>
                </c:pt>
                <c:pt idx="6">
                  <c:v>78</c:v>
                </c:pt>
                <c:pt idx="7">
                  <c:v>75</c:v>
                </c:pt>
                <c:pt idx="8">
                  <c:v>70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B332-4F2B-8236-AF6CD7F44FC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Shallow - Room</c:v>
                </c:pt>
              </c:strCache>
            </c:strRef>
          </c:tx>
          <c:spPr>
            <a:ln w="12700">
              <a:solidFill>
                <a:srgbClr val="FF00FF"/>
              </a:solidFill>
              <a:prstDash val="solid"/>
            </a:ln>
          </c:spPr>
          <c:marker>
            <c:symbol val="square"/>
            <c:size val="5"/>
            <c:spPr>
              <a:solidFill>
                <a:srgbClr val="FF00FF"/>
              </a:solidFill>
              <a:ln>
                <a:solidFill>
                  <a:srgbClr val="FF00FF"/>
                </a:solidFill>
                <a:prstDash val="solid"/>
              </a:ln>
            </c:spPr>
          </c:marker>
          <c:xVal>
            <c:numRef>
              <c:f>Sheet1!$A$2:$A$14</c:f>
              <c:numCache>
                <c:formatCode>General</c:formatCode>
                <c:ptCount val="13"/>
                <c:pt idx="0">
                  <c:v>0</c:v>
                </c:pt>
                <c:pt idx="1">
                  <c:v>0.5</c:v>
                </c:pt>
                <c:pt idx="2">
                  <c:v>1</c:v>
                </c:pt>
                <c:pt idx="3">
                  <c:v>1.5</c:v>
                </c:pt>
                <c:pt idx="4">
                  <c:v>2</c:v>
                </c:pt>
                <c:pt idx="5">
                  <c:v>2.5</c:v>
                </c:pt>
                <c:pt idx="6">
                  <c:v>3</c:v>
                </c:pt>
                <c:pt idx="7">
                  <c:v>3.5</c:v>
                </c:pt>
                <c:pt idx="8">
                  <c:v>4</c:v>
                </c:pt>
                <c:pt idx="9">
                  <c:v>4.5</c:v>
                </c:pt>
                <c:pt idx="10">
                  <c:v>5</c:v>
                </c:pt>
                <c:pt idx="11">
                  <c:v>5.5</c:v>
                </c:pt>
                <c:pt idx="12">
                  <c:v>6</c:v>
                </c:pt>
              </c:numCache>
            </c:numRef>
          </c:xVal>
          <c:yVal>
            <c:numRef>
              <c:f>Sheet1!$C$2:$C$14</c:f>
              <c:numCache>
                <c:formatCode>General</c:formatCode>
                <c:ptCount val="13"/>
                <c:pt idx="0">
                  <c:v>197</c:v>
                </c:pt>
                <c:pt idx="1">
                  <c:v>131</c:v>
                </c:pt>
                <c:pt idx="2">
                  <c:v>104</c:v>
                </c:pt>
                <c:pt idx="3">
                  <c:v>89</c:v>
                </c:pt>
                <c:pt idx="4">
                  <c:v>82</c:v>
                </c:pt>
                <c:pt idx="5">
                  <c:v>75</c:v>
                </c:pt>
                <c:pt idx="6">
                  <c:v>69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B332-4F2B-8236-AF6CD7F44FC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Deep - Refrigerator</c:v>
                </c:pt>
              </c:strCache>
            </c:strRef>
          </c:tx>
          <c:spPr>
            <a:ln w="12700">
              <a:solidFill>
                <a:srgbClr val="FFFF00"/>
              </a:solidFill>
              <a:prstDash val="solid"/>
            </a:ln>
          </c:spPr>
          <c:marker>
            <c:symbol val="triangle"/>
            <c:size val="5"/>
            <c:spPr>
              <a:solidFill>
                <a:srgbClr val="FFFF00"/>
              </a:solidFill>
              <a:ln>
                <a:solidFill>
                  <a:srgbClr val="FFFF00"/>
                </a:solidFill>
                <a:prstDash val="solid"/>
              </a:ln>
            </c:spPr>
          </c:marker>
          <c:xVal>
            <c:numRef>
              <c:f>Sheet1!$A$2:$A$14</c:f>
              <c:numCache>
                <c:formatCode>General</c:formatCode>
                <c:ptCount val="13"/>
                <c:pt idx="0">
                  <c:v>0</c:v>
                </c:pt>
                <c:pt idx="1">
                  <c:v>0.5</c:v>
                </c:pt>
                <c:pt idx="2">
                  <c:v>1</c:v>
                </c:pt>
                <c:pt idx="3">
                  <c:v>1.5</c:v>
                </c:pt>
                <c:pt idx="4">
                  <c:v>2</c:v>
                </c:pt>
                <c:pt idx="5">
                  <c:v>2.5</c:v>
                </c:pt>
                <c:pt idx="6">
                  <c:v>3</c:v>
                </c:pt>
                <c:pt idx="7">
                  <c:v>3.5</c:v>
                </c:pt>
                <c:pt idx="8">
                  <c:v>4</c:v>
                </c:pt>
                <c:pt idx="9">
                  <c:v>4.5</c:v>
                </c:pt>
                <c:pt idx="10">
                  <c:v>5</c:v>
                </c:pt>
                <c:pt idx="11">
                  <c:v>5.5</c:v>
                </c:pt>
                <c:pt idx="12">
                  <c:v>6</c:v>
                </c:pt>
              </c:numCache>
            </c:numRef>
          </c:xVal>
          <c:yVal>
            <c:numRef>
              <c:f>Sheet1!$D$2:$D$14</c:f>
              <c:numCache>
                <c:formatCode>General</c:formatCode>
                <c:ptCount val="13"/>
                <c:pt idx="0">
                  <c:v>197</c:v>
                </c:pt>
                <c:pt idx="1">
                  <c:v>144</c:v>
                </c:pt>
                <c:pt idx="2">
                  <c:v>117</c:v>
                </c:pt>
                <c:pt idx="3">
                  <c:v>97</c:v>
                </c:pt>
                <c:pt idx="4">
                  <c:v>87</c:v>
                </c:pt>
                <c:pt idx="5">
                  <c:v>74</c:v>
                </c:pt>
                <c:pt idx="6">
                  <c:v>65</c:v>
                </c:pt>
                <c:pt idx="7">
                  <c:v>62</c:v>
                </c:pt>
                <c:pt idx="8">
                  <c:v>59</c:v>
                </c:pt>
                <c:pt idx="9">
                  <c:v>58</c:v>
                </c:pt>
                <c:pt idx="10">
                  <c:v>56</c:v>
                </c:pt>
                <c:pt idx="11">
                  <c:v>53</c:v>
                </c:pt>
                <c:pt idx="12">
                  <c:v>51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B332-4F2B-8236-AF6CD7F44FC8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Shallow - Refrigerator</c:v>
                </c:pt>
              </c:strCache>
            </c:strRef>
          </c:tx>
          <c:spPr>
            <a:ln w="12700">
              <a:solidFill>
                <a:srgbClr val="00FFFF"/>
              </a:solidFill>
              <a:prstDash val="solid"/>
            </a:ln>
          </c:spPr>
          <c:marker>
            <c:symbol val="x"/>
            <c:size val="5"/>
            <c:spPr>
              <a:noFill/>
              <a:ln>
                <a:solidFill>
                  <a:srgbClr val="00FFFF"/>
                </a:solidFill>
                <a:prstDash val="solid"/>
              </a:ln>
            </c:spPr>
          </c:marker>
          <c:xVal>
            <c:numRef>
              <c:f>Sheet1!$A$2:$A$14</c:f>
              <c:numCache>
                <c:formatCode>General</c:formatCode>
                <c:ptCount val="13"/>
                <c:pt idx="0">
                  <c:v>0</c:v>
                </c:pt>
                <c:pt idx="1">
                  <c:v>0.5</c:v>
                </c:pt>
                <c:pt idx="2">
                  <c:v>1</c:v>
                </c:pt>
                <c:pt idx="3">
                  <c:v>1.5</c:v>
                </c:pt>
                <c:pt idx="4">
                  <c:v>2</c:v>
                </c:pt>
                <c:pt idx="5">
                  <c:v>2.5</c:v>
                </c:pt>
                <c:pt idx="6">
                  <c:v>3</c:v>
                </c:pt>
                <c:pt idx="7">
                  <c:v>3.5</c:v>
                </c:pt>
                <c:pt idx="8">
                  <c:v>4</c:v>
                </c:pt>
                <c:pt idx="9">
                  <c:v>4.5</c:v>
                </c:pt>
                <c:pt idx="10">
                  <c:v>5</c:v>
                </c:pt>
                <c:pt idx="11">
                  <c:v>5.5</c:v>
                </c:pt>
                <c:pt idx="12">
                  <c:v>6</c:v>
                </c:pt>
              </c:numCache>
            </c:numRef>
          </c:xVal>
          <c:yVal>
            <c:numRef>
              <c:f>Sheet1!$E$2:$E$14</c:f>
              <c:numCache>
                <c:formatCode>General</c:formatCode>
                <c:ptCount val="13"/>
                <c:pt idx="0">
                  <c:v>197</c:v>
                </c:pt>
                <c:pt idx="1">
                  <c:v>124</c:v>
                </c:pt>
                <c:pt idx="2">
                  <c:v>97</c:v>
                </c:pt>
                <c:pt idx="3">
                  <c:v>81</c:v>
                </c:pt>
                <c:pt idx="4">
                  <c:v>72</c:v>
                </c:pt>
                <c:pt idx="5">
                  <c:v>62</c:v>
                </c:pt>
                <c:pt idx="6">
                  <c:v>53</c:v>
                </c:pt>
                <c:pt idx="7">
                  <c:v>51</c:v>
                </c:pt>
                <c:pt idx="8">
                  <c:v>48</c:v>
                </c:pt>
                <c:pt idx="9">
                  <c:v>44</c:v>
                </c:pt>
                <c:pt idx="10">
                  <c:v>42</c:v>
                </c:pt>
                <c:pt idx="11">
                  <c:v>41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B332-4F2B-8236-AF6CD7F44FC8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Deep - Ice Bath</c:v>
                </c:pt>
              </c:strCache>
            </c:strRef>
          </c:tx>
          <c:spPr>
            <a:ln w="12700">
              <a:solidFill>
                <a:srgbClr val="800080"/>
              </a:solidFill>
              <a:prstDash val="solid"/>
            </a:ln>
          </c:spPr>
          <c:marker>
            <c:symbol val="star"/>
            <c:size val="5"/>
            <c:spPr>
              <a:noFill/>
              <a:ln>
                <a:solidFill>
                  <a:srgbClr val="800080"/>
                </a:solidFill>
                <a:prstDash val="solid"/>
              </a:ln>
            </c:spPr>
          </c:marker>
          <c:xVal>
            <c:numRef>
              <c:f>Sheet1!$A$2:$A$14</c:f>
              <c:numCache>
                <c:formatCode>General</c:formatCode>
                <c:ptCount val="13"/>
                <c:pt idx="0">
                  <c:v>0</c:v>
                </c:pt>
                <c:pt idx="1">
                  <c:v>0.5</c:v>
                </c:pt>
                <c:pt idx="2">
                  <c:v>1</c:v>
                </c:pt>
                <c:pt idx="3">
                  <c:v>1.5</c:v>
                </c:pt>
                <c:pt idx="4">
                  <c:v>2</c:v>
                </c:pt>
                <c:pt idx="5">
                  <c:v>2.5</c:v>
                </c:pt>
                <c:pt idx="6">
                  <c:v>3</c:v>
                </c:pt>
                <c:pt idx="7">
                  <c:v>3.5</c:v>
                </c:pt>
                <c:pt idx="8">
                  <c:v>4</c:v>
                </c:pt>
                <c:pt idx="9">
                  <c:v>4.5</c:v>
                </c:pt>
                <c:pt idx="10">
                  <c:v>5</c:v>
                </c:pt>
                <c:pt idx="11">
                  <c:v>5.5</c:v>
                </c:pt>
                <c:pt idx="12">
                  <c:v>6</c:v>
                </c:pt>
              </c:numCache>
            </c:numRef>
          </c:xVal>
          <c:yVal>
            <c:numRef>
              <c:f>Sheet1!$F$2:$F$14</c:f>
              <c:numCache>
                <c:formatCode>General</c:formatCode>
                <c:ptCount val="13"/>
                <c:pt idx="0">
                  <c:v>197</c:v>
                </c:pt>
                <c:pt idx="1">
                  <c:v>115</c:v>
                </c:pt>
                <c:pt idx="2">
                  <c:v>83</c:v>
                </c:pt>
                <c:pt idx="3">
                  <c:v>69</c:v>
                </c:pt>
                <c:pt idx="4">
                  <c:v>62</c:v>
                </c:pt>
                <c:pt idx="5">
                  <c:v>57</c:v>
                </c:pt>
                <c:pt idx="6">
                  <c:v>45</c:v>
                </c:pt>
                <c:pt idx="7">
                  <c:v>41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B332-4F2B-8236-AF6CD7F44FC8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Shallow - Ice Bath</c:v>
                </c:pt>
              </c:strCache>
            </c:strRef>
          </c:tx>
          <c:spPr>
            <a:ln w="12700">
              <a:solidFill>
                <a:srgbClr val="800000"/>
              </a:solidFill>
              <a:prstDash val="solid"/>
            </a:ln>
          </c:spPr>
          <c:marker>
            <c:symbol val="circle"/>
            <c:size val="5"/>
            <c:spPr>
              <a:solidFill>
                <a:srgbClr val="800000"/>
              </a:solidFill>
              <a:ln>
                <a:solidFill>
                  <a:srgbClr val="800000"/>
                </a:solidFill>
                <a:prstDash val="solid"/>
              </a:ln>
            </c:spPr>
          </c:marker>
          <c:xVal>
            <c:numRef>
              <c:f>Sheet1!$A$2:$A$14</c:f>
              <c:numCache>
                <c:formatCode>General</c:formatCode>
                <c:ptCount val="13"/>
                <c:pt idx="0">
                  <c:v>0</c:v>
                </c:pt>
                <c:pt idx="1">
                  <c:v>0.5</c:v>
                </c:pt>
                <c:pt idx="2">
                  <c:v>1</c:v>
                </c:pt>
                <c:pt idx="3">
                  <c:v>1.5</c:v>
                </c:pt>
                <c:pt idx="4">
                  <c:v>2</c:v>
                </c:pt>
                <c:pt idx="5">
                  <c:v>2.5</c:v>
                </c:pt>
                <c:pt idx="6">
                  <c:v>3</c:v>
                </c:pt>
                <c:pt idx="7">
                  <c:v>3.5</c:v>
                </c:pt>
                <c:pt idx="8">
                  <c:v>4</c:v>
                </c:pt>
                <c:pt idx="9">
                  <c:v>4.5</c:v>
                </c:pt>
                <c:pt idx="10">
                  <c:v>5</c:v>
                </c:pt>
                <c:pt idx="11">
                  <c:v>5.5</c:v>
                </c:pt>
                <c:pt idx="12">
                  <c:v>6</c:v>
                </c:pt>
              </c:numCache>
            </c:numRef>
          </c:xVal>
          <c:yVal>
            <c:numRef>
              <c:f>Sheet1!$G$2:$G$14</c:f>
              <c:numCache>
                <c:formatCode>General</c:formatCode>
                <c:ptCount val="13"/>
                <c:pt idx="0">
                  <c:v>197</c:v>
                </c:pt>
                <c:pt idx="1">
                  <c:v>87</c:v>
                </c:pt>
                <c:pt idx="2">
                  <c:v>62</c:v>
                </c:pt>
                <c:pt idx="3">
                  <c:v>52</c:v>
                </c:pt>
                <c:pt idx="4">
                  <c:v>49</c:v>
                </c:pt>
                <c:pt idx="5">
                  <c:v>44</c:v>
                </c:pt>
                <c:pt idx="6">
                  <c:v>41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B332-4F2B-8236-AF6CD7F44F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02958288"/>
        <c:axId val="402954760"/>
      </c:scatterChart>
      <c:valAx>
        <c:axId val="402958288"/>
        <c:scaling>
          <c:orientation val="minMax"/>
          <c:max val="6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Time</a:t>
                </a:r>
              </a:p>
            </c:rich>
          </c:tx>
          <c:layout>
            <c:manualLayout>
              <c:xMode val="edge"/>
              <c:yMode val="edge"/>
              <c:x val="0.38750000000000201"/>
              <c:y val="0.90697674418604601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402954760"/>
        <c:crosses val="autoZero"/>
        <c:crossBetween val="midCat"/>
        <c:majorUnit val="0.5"/>
      </c:valAx>
      <c:valAx>
        <c:axId val="402954760"/>
        <c:scaling>
          <c:orientation val="minMax"/>
          <c:max val="200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Temperature</a:t>
                </a:r>
              </a:p>
            </c:rich>
          </c:tx>
          <c:layout>
            <c:manualLayout>
              <c:xMode val="edge"/>
              <c:yMode val="edge"/>
              <c:x val="0.02"/>
              <c:y val="0.39534883720930603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402958288"/>
        <c:crosses val="autoZero"/>
        <c:crossBetween val="midCat"/>
        <c:majorUnit val="25"/>
      </c:valAx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72112654320987701"/>
          <c:y val="0.27099505944109897"/>
          <c:w val="0.25976851851851801"/>
          <c:h val="0.46417924965261698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1200"/>
          </a:pPr>
          <a:endParaRPr lang="en-US"/>
        </a:p>
      </c:txPr>
    </c:legend>
    <c:plotVisOnly val="1"/>
    <c:dispBlanksAs val="gap"/>
    <c:showDLblsOverMax val="0"/>
  </c:chart>
  <c:spPr>
    <a:solidFill>
      <a:srgbClr val="FFFFFF"/>
    </a:solidFill>
    <a:ln w="3175">
      <a:noFill/>
      <a:prstDash val="solid"/>
    </a:ln>
  </c:spPr>
  <c:txPr>
    <a:bodyPr/>
    <a:lstStyle/>
    <a:p>
      <a:pPr>
        <a:defRPr sz="1200" b="0" i="0" u="none" strike="noStrike" baseline="0">
          <a:ln>
            <a:noFill/>
          </a:ln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hPercent val="93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thickness val="0"/>
      <c:spPr>
        <a:noFill/>
        <a:ln w="12700">
          <a:solidFill>
            <a:schemeClr val="tx1"/>
          </a:solidFill>
          <a:prstDash val="solid"/>
        </a:ln>
      </c:spPr>
    </c:sideWall>
    <c:backWall>
      <c:thickness val="0"/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8.4126984126984133E-2"/>
          <c:y val="5.2757793764988008E-2"/>
          <c:w val="0.60952380952380958"/>
          <c:h val="0.8345323741007194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135 to 70°F</c:v>
                </c:pt>
              </c:strCache>
            </c:strRef>
          </c:tx>
          <c:spPr>
            <a:solidFill>
              <a:srgbClr val="F1B300"/>
            </a:solidFill>
            <a:ln w="8669">
              <a:solidFill>
                <a:schemeClr val="tx1"/>
              </a:solidFill>
              <a:prstDash val="solid"/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D22630"/>
              </a:solidFill>
              <a:ln w="8669">
                <a:solidFill>
                  <a:schemeClr val="tx1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0-D6B1-463C-A570-0D58C57D2DB8}"/>
              </c:ext>
            </c:extLst>
          </c:dPt>
          <c:cat>
            <c:numRef>
              <c:f>Sheet1!$B$1:$I$1</c:f>
              <c:numCache>
                <c:formatCode>General</c:formatCode>
                <c:ptCount val="8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</c:numCache>
            </c:numRef>
          </c:cat>
          <c:val>
            <c:numRef>
              <c:f>Sheet1!$B$2:$I$2</c:f>
              <c:numCache>
                <c:formatCode>General</c:formatCode>
                <c:ptCount val="8"/>
                <c:pt idx="0">
                  <c:v>135</c:v>
                </c:pt>
                <c:pt idx="1">
                  <c:v>105</c:v>
                </c:pt>
                <c:pt idx="2">
                  <c:v>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6B1-463C-A570-0D58C57D2DB8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  70 to 41°F</c:v>
                </c:pt>
              </c:strCache>
            </c:strRef>
          </c:tx>
          <c:spPr>
            <a:solidFill>
              <a:srgbClr val="00AEC7"/>
            </a:solidFill>
            <a:ln w="8669">
              <a:solidFill>
                <a:schemeClr val="tx1"/>
              </a:solidFill>
              <a:prstDash val="solid"/>
            </a:ln>
          </c:spPr>
          <c:invertIfNegative val="0"/>
          <c:cat>
            <c:numRef>
              <c:f>Sheet1!$B$1:$I$1</c:f>
              <c:numCache>
                <c:formatCode>General</c:formatCode>
                <c:ptCount val="8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</c:numCache>
            </c:numRef>
          </c:cat>
          <c:val>
            <c:numRef>
              <c:f>Sheet1!$B$3:$I$3</c:f>
              <c:numCache>
                <c:formatCode>General</c:formatCode>
                <c:ptCount val="8"/>
                <c:pt idx="3">
                  <c:v>60</c:v>
                </c:pt>
                <c:pt idx="4">
                  <c:v>53</c:v>
                </c:pt>
                <c:pt idx="5">
                  <c:v>49</c:v>
                </c:pt>
                <c:pt idx="6">
                  <c:v>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6B1-463C-A570-0D58C57D2D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286665584"/>
        <c:axId val="1"/>
        <c:axId val="0"/>
      </c:bar3DChart>
      <c:catAx>
        <c:axId val="2866655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2167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956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2167">
              <a:solidFill>
                <a:schemeClr val="tx1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2167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956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286665584"/>
        <c:crosses val="autoZero"/>
        <c:crossBetween val="between"/>
      </c:valAx>
      <c:spPr>
        <a:noFill/>
        <a:ln w="17339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1130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</c:legendEntry>
      <c:legendEntry>
        <c:idx val="1"/>
        <c:txPr>
          <a:bodyPr/>
          <a:lstStyle/>
          <a:p>
            <a:pPr>
              <a:defRPr sz="1130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</c:legendEntry>
      <c:layout>
        <c:manualLayout>
          <c:xMode val="edge"/>
          <c:yMode val="edge"/>
          <c:x val="0.70044153710890189"/>
          <c:y val="0.49347620614716248"/>
          <c:w val="0.26164287461894264"/>
          <c:h val="0.16433984514781602"/>
        </c:manualLayout>
      </c:layout>
      <c:overlay val="0"/>
      <c:spPr>
        <a:noFill/>
        <a:ln w="2167">
          <a:solidFill>
            <a:schemeClr val="tx1"/>
          </a:solidFill>
          <a:prstDash val="solid"/>
        </a:ln>
      </c:spPr>
      <c:txPr>
        <a:bodyPr/>
        <a:lstStyle/>
        <a:p>
          <a:pPr>
            <a:defRPr sz="1130" b="1" i="0" u="none" strike="noStrike" baseline="0">
              <a:solidFill>
                <a:schemeClr val="tx1"/>
              </a:solidFill>
              <a:latin typeface="Times New Roman"/>
              <a:ea typeface="Times New Roman"/>
              <a:cs typeface="Times New Roman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229" b="1" i="0" u="none" strike="noStrike" baseline="0">
          <a:solidFill>
            <a:schemeClr val="tx1"/>
          </a:solidFill>
          <a:latin typeface="Times New Roman"/>
          <a:ea typeface="Times New Roman"/>
          <a:cs typeface="Times New Roman"/>
        </a:defRPr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AE7E0D-B576-4FB8-B1E6-F4C0D3F194FA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213F03-4586-463F-9FF7-21EFDCDEB4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888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804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8767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191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279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4525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8900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555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40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520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094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285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D8EBF-C58D-46FA-A1D0-9D54DC11BAE0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319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3.em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25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3.emf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3.png"/><Relationship Id="rId5" Type="http://schemas.openxmlformats.org/officeDocument/2006/relationships/image" Target="../media/image3.emf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1.png"/><Relationship Id="rId7" Type="http://schemas.microsoft.com/office/2007/relationships/hdphoto" Target="../media/hdphoto2.wdp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5">
            <a:extLst>
              <a:ext uri="{FF2B5EF4-FFF2-40B4-BE49-F238E27FC236}">
                <a16:creationId xmlns:a16="http://schemas.microsoft.com/office/drawing/2014/main" id="{5F4AEACC-9C16-4745-B92E-6F17427C0707}"/>
              </a:ext>
            </a:extLst>
          </p:cNvPr>
          <p:cNvSpPr>
            <a:spLocks noChangeAspect="1"/>
          </p:cNvSpPr>
          <p:nvPr/>
        </p:nvSpPr>
        <p:spPr>
          <a:xfrm>
            <a:off x="0" y="0"/>
            <a:ext cx="4172391" cy="6858000"/>
          </a:xfrm>
          <a:custGeom>
            <a:avLst/>
            <a:gdLst>
              <a:gd name="connsiteX0" fmla="*/ 0 w 11127100"/>
              <a:gd name="connsiteY0" fmla="*/ 0 h 13717588"/>
              <a:gd name="connsiteX1" fmla="*/ 11127100 w 11127100"/>
              <a:gd name="connsiteY1" fmla="*/ 0 h 13717588"/>
              <a:gd name="connsiteX2" fmla="*/ 8708318 w 11127100"/>
              <a:gd name="connsiteY2" fmla="*/ 13717588 h 13717588"/>
              <a:gd name="connsiteX3" fmla="*/ 0 w 11127100"/>
              <a:gd name="connsiteY3" fmla="*/ 13717588 h 13717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27100" h="13717588">
                <a:moveTo>
                  <a:pt x="0" y="0"/>
                </a:moveTo>
                <a:lnTo>
                  <a:pt x="11127100" y="0"/>
                </a:lnTo>
                <a:lnTo>
                  <a:pt x="8708318" y="13717588"/>
                </a:lnTo>
                <a:lnTo>
                  <a:pt x="0" y="1371758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56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34D998-E8A9-4C43-84AC-493E5AB12C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5867400"/>
            <a:ext cx="2477381" cy="67361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C191E7B-2436-41BF-BCB7-AD9DF3E29180}"/>
              </a:ext>
            </a:extLst>
          </p:cNvPr>
          <p:cNvSpPr txBox="1"/>
          <p:nvPr/>
        </p:nvSpPr>
        <p:spPr>
          <a:xfrm>
            <a:off x="3927565" y="2871434"/>
            <a:ext cx="44413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F1B300"/>
                </a:solidFill>
                <a:latin typeface="Franklin Gothic Demi" panose="020B0703020102020204" pitchFamily="34" charset="0"/>
              </a:rPr>
              <a:t>LESSON 8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0723E95-298E-4F1D-AF28-3557BE563D99}"/>
              </a:ext>
            </a:extLst>
          </p:cNvPr>
          <p:cNvSpPr txBox="1"/>
          <p:nvPr/>
        </p:nvSpPr>
        <p:spPr>
          <a:xfrm>
            <a:off x="3936276" y="3702431"/>
            <a:ext cx="50858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Franklin Gothic Medium" panose="020B0603020102020204" pitchFamily="34" charset="0"/>
              </a:rPr>
              <a:t>CHILL OUT: THE IMPORTANCE OF COLD TEMPERATURES IN FOOD SAFETY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E771799-E8EC-4DAF-86DD-F4086B44C6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381" y="502064"/>
            <a:ext cx="2812092" cy="299007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DD1279A-4F3F-43F8-8F46-B859E8D94777}"/>
              </a:ext>
            </a:extLst>
          </p:cNvPr>
          <p:cNvSpPr txBox="1"/>
          <p:nvPr/>
        </p:nvSpPr>
        <p:spPr>
          <a:xfrm>
            <a:off x="6670765" y="132732"/>
            <a:ext cx="50858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Franklin Gothic Medium" panose="020B0603020102020204" pitchFamily="34" charset="0"/>
              </a:rPr>
              <a:t>4th Edition 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Franklin Gothic Medium" panose="020B0603020102020204" pitchFamily="34" charset="0"/>
                <a:sym typeface="Wingdings" panose="05000000000000000000" pitchFamily="2" charset="2"/>
              </a:rPr>
              <a:t> 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Franklin Gothic Medium" panose="020B0603020102020204" pitchFamily="34" charset="0"/>
              </a:rPr>
              <a:t>ECS 013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26E93201-0A2D-4E12-AC7E-8249EAC729C1}"/>
              </a:ext>
            </a:extLst>
          </p:cNvPr>
          <p:cNvSpPr txBox="1">
            <a:spLocks/>
          </p:cNvSpPr>
          <p:nvPr/>
        </p:nvSpPr>
        <p:spPr>
          <a:xfrm>
            <a:off x="4649780" y="6492875"/>
            <a:ext cx="45638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dirty="0"/>
              <a:t>© University of Idaho Extension—</a:t>
            </a:r>
            <a:r>
              <a:rPr lang="en-US" i="1" dirty="0"/>
              <a:t>Ready, Set, Food Safe </a:t>
            </a:r>
            <a:r>
              <a:rPr lang="en-US" dirty="0"/>
              <a:t>– 4th Edition</a:t>
            </a:r>
          </a:p>
        </p:txBody>
      </p:sp>
    </p:spTree>
    <p:extLst>
      <p:ext uri="{BB962C8B-B14F-4D97-AF65-F5344CB8AC3E}">
        <p14:creationId xmlns:p14="http://schemas.microsoft.com/office/powerpoint/2010/main" val="12658493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F6DE9C9-780F-4F56-9C79-139846F8D54D}"/>
              </a:ext>
            </a:extLst>
          </p:cNvPr>
          <p:cNvSpPr/>
          <p:nvPr/>
        </p:nvSpPr>
        <p:spPr>
          <a:xfrm rot="19930526">
            <a:off x="2292455" y="4515134"/>
            <a:ext cx="9509759" cy="4136519"/>
          </a:xfrm>
          <a:prstGeom prst="rect">
            <a:avLst/>
          </a:prstGeom>
          <a:solidFill>
            <a:srgbClr val="F1B30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484639" y="1086428"/>
            <a:ext cx="8189098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Thawing in the refrigerator</a:t>
            </a:r>
          </a:p>
        </p:txBody>
      </p:sp>
      <p:pic>
        <p:nvPicPr>
          <p:cNvPr id="7" name="Picture 9" descr="turkey in frig">
            <a:extLst>
              <a:ext uri="{FF2B5EF4-FFF2-40B4-BE49-F238E27FC236}">
                <a16:creationId xmlns:a16="http://schemas.microsoft.com/office/drawing/2014/main" id="{B00D70BF-4B28-4DBC-91C9-564DAB982EF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 b="1317"/>
          <a:stretch/>
        </p:blipFill>
        <p:spPr bwMode="auto">
          <a:xfrm>
            <a:off x="4567646" y="2703291"/>
            <a:ext cx="4131469" cy="2655100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15" name="Rectangle 3">
            <a:extLst>
              <a:ext uri="{FF2B5EF4-FFF2-40B4-BE49-F238E27FC236}">
                <a16:creationId xmlns:a16="http://schemas.microsoft.com/office/drawing/2014/main" id="{4D2E75DF-36FA-4EA8-ABAA-AF21DBCF4D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224" y="2534849"/>
            <a:ext cx="4283646" cy="4674325"/>
          </a:xfrm>
        </p:spPr>
        <p:txBody>
          <a:bodyPr>
            <a:normAutofit/>
          </a:bodyPr>
          <a:lstStyle/>
          <a:p>
            <a:pPr marL="40005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Allow adequate time</a:t>
            </a:r>
          </a:p>
          <a:p>
            <a:pPr marL="40005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Time depends on amount, shape, and water content</a:t>
            </a:r>
          </a:p>
          <a:p>
            <a:pPr marL="40005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A rule of thumb—5 hours per pound of meat</a:t>
            </a:r>
          </a:p>
        </p:txBody>
      </p:sp>
    </p:spTree>
    <p:extLst>
      <p:ext uri="{BB962C8B-B14F-4D97-AF65-F5344CB8AC3E}">
        <p14:creationId xmlns:p14="http://schemas.microsoft.com/office/powerpoint/2010/main" val="36859188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F6DE9C9-780F-4F56-9C79-139846F8D54D}"/>
              </a:ext>
            </a:extLst>
          </p:cNvPr>
          <p:cNvSpPr/>
          <p:nvPr/>
        </p:nvSpPr>
        <p:spPr>
          <a:xfrm rot="19930526">
            <a:off x="2292455" y="4515134"/>
            <a:ext cx="9509759" cy="4136519"/>
          </a:xfrm>
          <a:prstGeom prst="rect">
            <a:avLst/>
          </a:prstGeom>
          <a:solidFill>
            <a:srgbClr val="D2263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484639" y="1086428"/>
            <a:ext cx="6125167" cy="9233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Thawing under potable running water</a:t>
            </a:r>
          </a:p>
        </p:txBody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id="{4D2E75DF-36FA-4EA8-ABAA-AF21DBCF4D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224" y="2904598"/>
            <a:ext cx="4283646" cy="4304576"/>
          </a:xfrm>
        </p:spPr>
        <p:txBody>
          <a:bodyPr>
            <a:normAutofit/>
          </a:bodyPr>
          <a:lstStyle/>
          <a:p>
            <a:pPr marL="40005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cs typeface="Tahoma" panose="020B0604030504040204" pitchFamily="34" charset="0"/>
              </a:rPr>
              <a:t>70</a:t>
            </a:r>
            <a:r>
              <a:rPr lang="en-US" altLang="ko-KR" dirty="0">
                <a:latin typeface="Tahoma" panose="020B0604030504040204" pitchFamily="34" charset="0"/>
                <a:cs typeface="Tahoma" panose="020B0604030504040204" pitchFamily="34" charset="0"/>
              </a:rPr>
              <a:t>°</a:t>
            </a:r>
            <a:r>
              <a:rPr lang="en-US" altLang="ko-KR" dirty="0">
                <a:latin typeface="Franklin Gothic Book" panose="020B0503020102020204" pitchFamily="34" charset="0"/>
                <a:cs typeface="Tahoma" panose="020B0604030504040204" pitchFamily="34" charset="0"/>
              </a:rPr>
              <a:t>F or cooler</a:t>
            </a:r>
          </a:p>
          <a:p>
            <a:pPr marL="40005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Takes less time</a:t>
            </a:r>
          </a:p>
          <a:p>
            <a:pPr marL="40005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3 pounds of meat— </a:t>
            </a:r>
            <a:b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</a:b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3–4 hours</a:t>
            </a:r>
          </a:p>
        </p:txBody>
      </p:sp>
      <p:pic>
        <p:nvPicPr>
          <p:cNvPr id="8" name="Picture 11" descr="turkey in sink">
            <a:extLst>
              <a:ext uri="{FF2B5EF4-FFF2-40B4-BE49-F238E27FC236}">
                <a16:creationId xmlns:a16="http://schemas.microsoft.com/office/drawing/2014/main" id="{F706FEA9-89E8-4152-BCFC-2A04F1F254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515274" y="2534847"/>
            <a:ext cx="4158463" cy="2782210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6760937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F6DE9C9-780F-4F56-9C79-139846F8D54D}"/>
              </a:ext>
            </a:extLst>
          </p:cNvPr>
          <p:cNvSpPr/>
          <p:nvPr/>
        </p:nvSpPr>
        <p:spPr>
          <a:xfrm rot="19930526">
            <a:off x="2292455" y="4515134"/>
            <a:ext cx="9509759" cy="4136519"/>
          </a:xfrm>
          <a:prstGeom prst="rect">
            <a:avLst/>
          </a:prstGeom>
          <a:solidFill>
            <a:srgbClr val="00AEC7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484639" y="1086428"/>
            <a:ext cx="6125167" cy="9233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Thawing as part of the cooking process</a:t>
            </a:r>
          </a:p>
        </p:txBody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id="{4D2E75DF-36FA-4EA8-ABAA-AF21DBCF4D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7574" y="2882571"/>
            <a:ext cx="3913673" cy="4304576"/>
          </a:xfrm>
        </p:spPr>
        <p:txBody>
          <a:bodyPr>
            <a:normAutofit/>
          </a:bodyPr>
          <a:lstStyle/>
          <a:p>
            <a:pPr marL="40005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cs typeface="Tahoma" panose="020B0604030504040204" pitchFamily="34" charset="0"/>
              </a:rPr>
              <a:t>Continuously cook until food reaches required temperature</a:t>
            </a:r>
          </a:p>
          <a:p>
            <a:pPr marL="40005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If thawed in the microwave, cook immediately</a:t>
            </a:r>
          </a:p>
        </p:txBody>
      </p:sp>
      <p:pic>
        <p:nvPicPr>
          <p:cNvPr id="9" name="Picture 10" descr="turkey in oven">
            <a:extLst>
              <a:ext uri="{FF2B5EF4-FFF2-40B4-BE49-F238E27FC236}">
                <a16:creationId xmlns:a16="http://schemas.microsoft.com/office/drawing/2014/main" id="{1B11FDC9-6C22-446A-BF9F-0F475CB058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41247" y="2710325"/>
            <a:ext cx="4505156" cy="2925426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153405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Grayscale Photo of Children Taking Food from Counter">
            <a:extLst>
              <a:ext uri="{FF2B5EF4-FFF2-40B4-BE49-F238E27FC236}">
                <a16:creationId xmlns:a16="http://schemas.microsoft.com/office/drawing/2014/main" id="{464D0A30-5469-47F0-82CA-20AD704209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70" r="13145" b="2"/>
          <a:stretch/>
        </p:blipFill>
        <p:spPr bwMode="auto">
          <a:xfrm>
            <a:off x="9440" y="-1"/>
            <a:ext cx="3131461" cy="4515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ooked Food on Bain-marie">
            <a:extLst>
              <a:ext uri="{FF2B5EF4-FFF2-40B4-BE49-F238E27FC236}">
                <a16:creationId xmlns:a16="http://schemas.microsoft.com/office/drawing/2014/main" id="{784D7E64-98EC-4467-8699-B51DBC0B26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1" r="20197" b="-3"/>
          <a:stretch/>
        </p:blipFill>
        <p:spPr bwMode="auto">
          <a:xfrm>
            <a:off x="3209481" y="-1"/>
            <a:ext cx="2121911" cy="2183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Four Man Cooking">
            <a:extLst>
              <a:ext uri="{FF2B5EF4-FFF2-40B4-BE49-F238E27FC236}">
                <a16:creationId xmlns:a16="http://schemas.microsoft.com/office/drawing/2014/main" id="{42E80B43-7435-48D8-94AA-71EDF0734A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85" r="15908"/>
          <a:stretch/>
        </p:blipFill>
        <p:spPr bwMode="auto">
          <a:xfrm>
            <a:off x="3209481" y="2274491"/>
            <a:ext cx="2119122" cy="2241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Assorted Seafood in a Market">
            <a:extLst>
              <a:ext uri="{FF2B5EF4-FFF2-40B4-BE49-F238E27FC236}">
                <a16:creationId xmlns:a16="http://schemas.microsoft.com/office/drawing/2014/main" id="{8B8BFF38-A45E-46B9-82AA-1CCB48461D2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33" r="26717" b="-1"/>
          <a:stretch/>
        </p:blipFill>
        <p:spPr bwMode="auto">
          <a:xfrm>
            <a:off x="-2787" y="4616536"/>
            <a:ext cx="2121908" cy="2241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Assorted Cooked Foods Inside Food Warmers">
            <a:extLst>
              <a:ext uri="{FF2B5EF4-FFF2-40B4-BE49-F238E27FC236}">
                <a16:creationId xmlns:a16="http://schemas.microsoft.com/office/drawing/2014/main" id="{A49A673B-E319-4002-805D-C80BB5B8D8C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9" t="2566" r="4146" b="-3"/>
          <a:stretch/>
        </p:blipFill>
        <p:spPr bwMode="auto">
          <a:xfrm>
            <a:off x="2210537" y="4607393"/>
            <a:ext cx="3131461" cy="2250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8" name="Rectangle 3">
            <a:extLst>
              <a:ext uri="{FF2B5EF4-FFF2-40B4-BE49-F238E27FC236}">
                <a16:creationId xmlns:a16="http://schemas.microsoft.com/office/drawing/2014/main" id="{741A4D51-AC23-492D-A3E5-69E02F51A3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31366" y="2525486"/>
            <a:ext cx="3316884" cy="3839333"/>
          </a:xfrm>
        </p:spPr>
        <p:txBody>
          <a:bodyPr>
            <a:normAutofit/>
          </a:bodyPr>
          <a:lstStyle/>
          <a:p>
            <a:pPr marL="0" indent="0">
              <a:buClr>
                <a:srgbClr val="D22630"/>
              </a:buClr>
              <a:buNone/>
            </a:pP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The </a:t>
            </a:r>
            <a:r>
              <a:rPr lang="en-US" altLang="ko-KR" sz="2400" i="1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Idaho Food Code</a:t>
            </a: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 requires TCS Foods be held:</a:t>
            </a:r>
          </a:p>
          <a:p>
            <a:pPr lvl="1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0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above </a:t>
            </a:r>
            <a:r>
              <a:rPr lang="en-US" altLang="ko-KR" sz="2000" dirty="0">
                <a:latin typeface="Franklin Gothic Book" panose="020B0503020102020204" pitchFamily="34" charset="0"/>
                <a:cs typeface="Tahoma" panose="020B0604030504040204" pitchFamily="34" charset="0"/>
              </a:rPr>
              <a:t>135</a:t>
            </a:r>
            <a:r>
              <a:rPr lang="en-US" altLang="ko-KR" sz="2000" dirty="0">
                <a:latin typeface="Tahoma" panose="020B0604030504040204" pitchFamily="34" charset="0"/>
                <a:cs typeface="Tahoma" panose="020B0604030504040204" pitchFamily="34" charset="0"/>
              </a:rPr>
              <a:t>°</a:t>
            </a:r>
            <a:r>
              <a:rPr lang="en-US" altLang="ko-KR" sz="2000" dirty="0">
                <a:latin typeface="Franklin Gothic Book" panose="020B0503020102020204" pitchFamily="34" charset="0"/>
                <a:cs typeface="Tahoma" panose="020B0604030504040204" pitchFamily="34" charset="0"/>
              </a:rPr>
              <a:t>F (hot holding)</a:t>
            </a:r>
          </a:p>
          <a:p>
            <a:pPr lvl="1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0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below </a:t>
            </a:r>
            <a:r>
              <a:rPr lang="en-US" altLang="ko-KR" sz="2000" dirty="0">
                <a:latin typeface="Franklin Gothic Book" panose="020B0503020102020204" pitchFamily="34" charset="0"/>
                <a:cs typeface="Tahoma" panose="020B0604030504040204" pitchFamily="34" charset="0"/>
              </a:rPr>
              <a:t>41</a:t>
            </a:r>
            <a:r>
              <a:rPr lang="en-US" altLang="ko-KR" sz="2000" dirty="0">
                <a:latin typeface="Tahoma" panose="020B0604030504040204" pitchFamily="34" charset="0"/>
                <a:cs typeface="Tahoma" panose="020B0604030504040204" pitchFamily="34" charset="0"/>
              </a:rPr>
              <a:t>°</a:t>
            </a:r>
            <a:r>
              <a:rPr lang="en-US" altLang="ko-KR" sz="2000" dirty="0">
                <a:latin typeface="Franklin Gothic Book" panose="020B0503020102020204" pitchFamily="34" charset="0"/>
                <a:cs typeface="Tahoma" panose="020B0604030504040204" pitchFamily="34" charset="0"/>
              </a:rPr>
              <a:t>F (cold holding)</a:t>
            </a:r>
            <a:endParaRPr lang="en-US" altLang="ko-KR" sz="2000" dirty="0">
              <a:latin typeface="Franklin Gothic Book" panose="020B0503020102020204" pitchFamily="34" charset="0"/>
              <a:ea typeface="ＭＳ Ｐゴシック" panose="020B0600070205080204" pitchFamily="34" charset="-128"/>
              <a:cs typeface="Tahoma" panose="020B0604030504040204" pitchFamily="34" charset="0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FF23EBF-1AD5-465D-B6FC-0A48BA1878F8}"/>
              </a:ext>
            </a:extLst>
          </p:cNvPr>
          <p:cNvSpPr txBox="1">
            <a:spLocks/>
          </p:cNvSpPr>
          <p:nvPr/>
        </p:nvSpPr>
        <p:spPr>
          <a:xfrm>
            <a:off x="5701033" y="1351161"/>
            <a:ext cx="3540227" cy="9233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lvl="0">
              <a:defRPr/>
            </a:pPr>
            <a:r>
              <a:rPr lang="en-US" sz="3200" dirty="0">
                <a:solidFill>
                  <a:srgbClr val="000000"/>
                </a:solidFill>
              </a:rPr>
              <a:t>Holding TCS foods</a:t>
            </a:r>
          </a:p>
        </p:txBody>
      </p:sp>
    </p:spTree>
    <p:extLst>
      <p:ext uri="{BB962C8B-B14F-4D97-AF65-F5344CB8AC3E}">
        <p14:creationId xmlns:p14="http://schemas.microsoft.com/office/powerpoint/2010/main" val="21869782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">
            <a:extLst>
              <a:ext uri="{FF2B5EF4-FFF2-40B4-BE49-F238E27FC236}">
                <a16:creationId xmlns:a16="http://schemas.microsoft.com/office/drawing/2014/main" id="{3F62B64A-4579-4EA2-B1D7-E5A7AB8546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798" y="1898269"/>
            <a:ext cx="4542691" cy="4674325"/>
          </a:xfrm>
        </p:spPr>
        <p:txBody>
          <a:bodyPr>
            <a:normAutofit lnSpcReduction="10000"/>
          </a:bodyPr>
          <a:lstStyle/>
          <a:p>
            <a:pPr marL="40005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If TCS Foods are between </a:t>
            </a:r>
            <a:r>
              <a:rPr lang="en-US" altLang="ko-KR" dirty="0">
                <a:latin typeface="Franklin Gothic Book" panose="020B0503020102020204" pitchFamily="34" charset="0"/>
                <a:cs typeface="Tahoma" panose="020B0604030504040204" pitchFamily="34" charset="0"/>
              </a:rPr>
              <a:t>41</a:t>
            </a:r>
            <a:r>
              <a:rPr lang="en-US" altLang="ko-KR" dirty="0">
                <a:latin typeface="Tahoma" panose="020B0604030504040204" pitchFamily="34" charset="0"/>
                <a:cs typeface="Tahoma" panose="020B0604030504040204" pitchFamily="34" charset="0"/>
              </a:rPr>
              <a:t>°</a:t>
            </a:r>
            <a:r>
              <a:rPr lang="en-US" altLang="ko-KR" dirty="0">
                <a:latin typeface="Franklin Gothic Book" panose="020B0503020102020204" pitchFamily="34" charset="0"/>
                <a:cs typeface="Tahoma" panose="020B0604030504040204" pitchFamily="34" charset="0"/>
              </a:rPr>
              <a:t>F and 135</a:t>
            </a:r>
            <a:r>
              <a:rPr lang="en-US" altLang="ko-KR" dirty="0">
                <a:latin typeface="Tahoma" panose="020B0604030504040204" pitchFamily="34" charset="0"/>
                <a:cs typeface="Tahoma" panose="020B0604030504040204" pitchFamily="34" charset="0"/>
              </a:rPr>
              <a:t>°</a:t>
            </a:r>
            <a:r>
              <a:rPr lang="en-US" altLang="ko-KR" dirty="0">
                <a:latin typeface="Franklin Gothic Book" panose="020B0503020102020204" pitchFamily="34" charset="0"/>
                <a:cs typeface="Tahoma" panose="020B0604030504040204" pitchFamily="34" charset="0"/>
              </a:rPr>
              <a:t>F for more than 4 hours, they must be discarded</a:t>
            </a:r>
          </a:p>
          <a:p>
            <a:pPr marL="40005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If refrigerated more than 24 hours, TCS Foods must be date marked</a:t>
            </a:r>
          </a:p>
          <a:p>
            <a:pPr marL="857250" lvl="1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Demi" panose="020B07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Date Marked</a:t>
            </a: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—marked with the date to be eaten, sold, or discarded</a:t>
            </a:r>
          </a:p>
          <a:p>
            <a:pPr marL="857250" lvl="1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Must be used in 7 days or less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484639" y="1086428"/>
            <a:ext cx="8189098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Holding </a:t>
            </a:r>
            <a:r>
              <a:rPr kumimoji="0" lang="en-US" sz="3600" b="1" i="0" u="none" strike="noStrike" kern="1200" cap="all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tcs</a:t>
            </a: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 foods</a:t>
            </a:r>
          </a:p>
        </p:txBody>
      </p:sp>
      <p:pic>
        <p:nvPicPr>
          <p:cNvPr id="7" name="Picture 6" descr="Date Marking 070820-F-8188I-006.jpg">
            <a:extLst>
              <a:ext uri="{FF2B5EF4-FFF2-40B4-BE49-F238E27FC236}">
                <a16:creationId xmlns:a16="http://schemas.microsoft.com/office/drawing/2014/main" id="{AA05F726-1780-4408-B1D6-6AC39BE9AF3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rcRect t="-1513" b="-157"/>
          <a:stretch/>
        </p:blipFill>
        <p:spPr bwMode="auto">
          <a:xfrm>
            <a:off x="5399314" y="1968752"/>
            <a:ext cx="3030564" cy="3909534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08051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D043756-B587-4715-8CAD-15FD5BDABDE6}"/>
              </a:ext>
            </a:extLst>
          </p:cNvPr>
          <p:cNvSpPr/>
          <p:nvPr/>
        </p:nvSpPr>
        <p:spPr>
          <a:xfrm>
            <a:off x="559563" y="2595154"/>
            <a:ext cx="3404192" cy="4262846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3F62B64A-4579-4EA2-B1D7-E5A7AB8546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275" y="2996265"/>
            <a:ext cx="3449554" cy="3909534"/>
          </a:xfrm>
        </p:spPr>
        <p:txBody>
          <a:bodyPr>
            <a:normAutofit/>
          </a:bodyPr>
          <a:lstStyle/>
          <a:p>
            <a:pPr marL="400050" indent="0">
              <a:buClr>
                <a:srgbClr val="D22630"/>
              </a:buClr>
              <a:buNone/>
            </a:pP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The </a:t>
            </a:r>
            <a:r>
              <a:rPr lang="en-US" altLang="ko-KR" sz="2400" i="1" dirty="0">
                <a:latin typeface="Franklin Gothic Demi" panose="020B07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Idaho Food Code</a:t>
            </a:r>
            <a:r>
              <a:rPr lang="en-US" altLang="ko-KR" sz="2400" dirty="0">
                <a:latin typeface="Franklin Gothic Demi" panose="020B07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 requires </a:t>
            </a: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TCS Foods be cooled from:</a:t>
            </a:r>
          </a:p>
          <a:p>
            <a:pPr marL="857250" lvl="1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000" dirty="0">
                <a:latin typeface="Franklin Gothic Book" panose="020B0503020102020204" pitchFamily="34" charset="0"/>
                <a:cs typeface="Tahoma" panose="020B0604030504040204" pitchFamily="34" charset="0"/>
              </a:rPr>
              <a:t>135</a:t>
            </a:r>
            <a:r>
              <a:rPr lang="en-US" altLang="ko-KR" sz="2000" dirty="0">
                <a:latin typeface="Tahoma" panose="020B0604030504040204" pitchFamily="34" charset="0"/>
                <a:cs typeface="Tahoma" panose="020B0604030504040204" pitchFamily="34" charset="0"/>
              </a:rPr>
              <a:t>°</a:t>
            </a:r>
            <a:r>
              <a:rPr lang="en-US" altLang="ko-KR" sz="2000" dirty="0">
                <a:latin typeface="Franklin Gothic Book" panose="020B0503020102020204" pitchFamily="34" charset="0"/>
                <a:cs typeface="Tahoma" panose="020B0604030504040204" pitchFamily="34" charset="0"/>
              </a:rPr>
              <a:t>F to 70</a:t>
            </a:r>
            <a:r>
              <a:rPr lang="en-US" altLang="ko-KR" sz="2000" dirty="0">
                <a:latin typeface="Tahoma" panose="020B0604030504040204" pitchFamily="34" charset="0"/>
                <a:cs typeface="Tahoma" panose="020B0604030504040204" pitchFamily="34" charset="0"/>
              </a:rPr>
              <a:t>°</a:t>
            </a:r>
            <a:r>
              <a:rPr lang="en-US" altLang="ko-KR" sz="2000" dirty="0">
                <a:latin typeface="Franklin Gothic Book" panose="020B0503020102020204" pitchFamily="34" charset="0"/>
                <a:cs typeface="Tahoma" panose="020B0604030504040204" pitchFamily="34" charset="0"/>
              </a:rPr>
              <a:t>F within 2 hours</a:t>
            </a:r>
          </a:p>
          <a:p>
            <a:pPr marL="857250" lvl="1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000" dirty="0">
                <a:latin typeface="Franklin Gothic Book" panose="020B0503020102020204" pitchFamily="34" charset="0"/>
                <a:cs typeface="Tahoma" panose="020B0604030504040204" pitchFamily="34" charset="0"/>
              </a:rPr>
              <a:t>70</a:t>
            </a:r>
            <a:r>
              <a:rPr lang="en-US" altLang="ko-KR" sz="2000" dirty="0">
                <a:latin typeface="Tahoma" panose="020B0604030504040204" pitchFamily="34" charset="0"/>
                <a:cs typeface="Tahoma" panose="020B0604030504040204" pitchFamily="34" charset="0"/>
              </a:rPr>
              <a:t>°</a:t>
            </a:r>
            <a:r>
              <a:rPr lang="en-US" altLang="ko-KR" sz="2000" dirty="0">
                <a:latin typeface="Franklin Gothic Book" panose="020B0503020102020204" pitchFamily="34" charset="0"/>
                <a:cs typeface="Tahoma" panose="020B0604030504040204" pitchFamily="34" charset="0"/>
              </a:rPr>
              <a:t>F to 41</a:t>
            </a:r>
            <a:r>
              <a:rPr lang="en-US" altLang="ko-KR" sz="2000" dirty="0">
                <a:latin typeface="Tahoma" panose="020B0604030504040204" pitchFamily="34" charset="0"/>
                <a:cs typeface="Tahoma" panose="020B0604030504040204" pitchFamily="34" charset="0"/>
              </a:rPr>
              <a:t>°</a:t>
            </a:r>
            <a:r>
              <a:rPr lang="en-US" altLang="ko-KR" sz="2000" dirty="0">
                <a:latin typeface="Franklin Gothic Book" panose="020B0503020102020204" pitchFamily="34" charset="0"/>
                <a:cs typeface="Tahoma" panose="020B0604030504040204" pitchFamily="34" charset="0"/>
              </a:rPr>
              <a:t>F within 4 hours</a:t>
            </a:r>
          </a:p>
          <a:p>
            <a:pPr marL="857250" lvl="1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000" dirty="0">
                <a:latin typeface="Franklin Gothic Book" panose="020B0503020102020204" pitchFamily="34" charset="0"/>
                <a:cs typeface="Tahoma" panose="020B0604030504040204" pitchFamily="34" charset="0"/>
              </a:rPr>
              <a:t>6 hours total (2-stage cooling)</a:t>
            </a:r>
          </a:p>
          <a:p>
            <a:pPr marL="857250" lvl="1">
              <a:buClr>
                <a:srgbClr val="D22630"/>
              </a:buClr>
              <a:buFont typeface="Webdings" panose="05030102010509060703" pitchFamily="18" charset="2"/>
              <a:buChar char="4"/>
            </a:pPr>
            <a:endParaRPr lang="en-US" altLang="ko-KR" dirty="0">
              <a:latin typeface="Franklin Gothic Book" panose="020B0503020102020204" pitchFamily="34" charset="0"/>
              <a:ea typeface="ＭＳ Ｐゴシック" panose="020B0600070205080204" pitchFamily="34" charset="-128"/>
              <a:cs typeface="Tahoma" panose="020B060403050404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470263" y="1109833"/>
            <a:ext cx="6055498" cy="9233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Cooling requirements for </a:t>
            </a:r>
            <a:r>
              <a:rPr kumimoji="0" lang="en-US" sz="3600" b="1" i="0" u="none" strike="noStrike" kern="1200" cap="all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tcs</a:t>
            </a: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 foods</a:t>
            </a:r>
          </a:p>
        </p:txBody>
      </p:sp>
      <p:pic>
        <p:nvPicPr>
          <p:cNvPr id="13" name="Picture 7" descr="Cooling">
            <a:extLst>
              <a:ext uri="{FF2B5EF4-FFF2-40B4-BE49-F238E27FC236}">
                <a16:creationId xmlns:a16="http://schemas.microsoft.com/office/drawing/2014/main" id="{3B51B1F6-EA30-4226-A28B-0C5AADBC08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7131" y="793629"/>
            <a:ext cx="1206780" cy="1263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AFC0C536-F661-462A-8496-BA6E4B7D7C35}"/>
              </a:ext>
            </a:extLst>
          </p:cNvPr>
          <p:cNvGrpSpPr/>
          <p:nvPr/>
        </p:nvGrpSpPr>
        <p:grpSpPr>
          <a:xfrm>
            <a:off x="4028144" y="2862346"/>
            <a:ext cx="4855871" cy="3202025"/>
            <a:chOff x="4028144" y="2862346"/>
            <a:chExt cx="4855871" cy="3202025"/>
          </a:xfrm>
        </p:grpSpPr>
        <p:grpSp>
          <p:nvGrpSpPr>
            <p:cNvPr id="8" name="Group 10">
              <a:extLst>
                <a:ext uri="{FF2B5EF4-FFF2-40B4-BE49-F238E27FC236}">
                  <a16:creationId xmlns:a16="http://schemas.microsoft.com/office/drawing/2014/main" id="{B4FE28E2-AD6C-41C2-8CCE-92F4BC30962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72000" y="2862346"/>
              <a:ext cx="4312015" cy="3202025"/>
              <a:chOff x="3339520" y="3659144"/>
              <a:chExt cx="4762829" cy="3199167"/>
            </a:xfrm>
          </p:grpSpPr>
          <p:graphicFrame>
            <p:nvGraphicFramePr>
              <p:cNvPr id="2" name="Object 4">
                <a:extLst>
                  <a:ext uri="{FF2B5EF4-FFF2-40B4-BE49-F238E27FC236}">
                    <a16:creationId xmlns:a16="http://schemas.microsoft.com/office/drawing/2014/main" id="{B630C6AB-307E-4E05-B878-A1503FC89B5E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3339520" y="3659144"/>
              <a:ext cx="4762829" cy="3122657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sp>
            <p:nvSpPr>
              <p:cNvPr id="12" name="Text Box 6">
                <a:extLst>
                  <a:ext uri="{FF2B5EF4-FFF2-40B4-BE49-F238E27FC236}">
                    <a16:creationId xmlns:a16="http://schemas.microsoft.com/office/drawing/2014/main" id="{4DEF11FD-1630-431C-B0A2-6E9E8B024D5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18590" y="6519757"/>
                <a:ext cx="678071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600" dirty="0">
                    <a:latin typeface="Calibri" panose="020F0502020204030204" pitchFamily="34" charset="0"/>
                  </a:rPr>
                  <a:t>Hours</a:t>
                </a:r>
              </a:p>
            </p:txBody>
          </p:sp>
        </p:grpSp>
        <p:sp>
          <p:nvSpPr>
            <p:cNvPr id="16" name="Rectangle 3">
              <a:extLst>
                <a:ext uri="{FF2B5EF4-FFF2-40B4-BE49-F238E27FC236}">
                  <a16:creationId xmlns:a16="http://schemas.microsoft.com/office/drawing/2014/main" id="{F5A13E36-B5A8-4DF7-9C1A-45AE002DE35E}"/>
                </a:ext>
              </a:extLst>
            </p:cNvPr>
            <p:cNvSpPr txBox="1">
              <a:spLocks/>
            </p:cNvSpPr>
            <p:nvPr/>
          </p:nvSpPr>
          <p:spPr>
            <a:xfrm>
              <a:off x="4028144" y="4167482"/>
              <a:ext cx="760310" cy="353096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0">
                <a:buClr>
                  <a:srgbClr val="D22630"/>
                </a:buClr>
                <a:buNone/>
              </a:pPr>
              <a:r>
                <a:rPr lang="en-US" altLang="ko-KR" sz="1800" dirty="0">
                  <a:latin typeface="Tahoma" panose="020B0604030504040204" pitchFamily="34" charset="0"/>
                  <a:cs typeface="Tahoma" panose="020B0604030504040204" pitchFamily="34" charset="0"/>
                </a:rPr>
                <a:t>°</a:t>
              </a:r>
              <a:r>
                <a:rPr lang="en-US" altLang="ko-KR" sz="1800" dirty="0">
                  <a:latin typeface="Franklin Gothic Book" panose="020B0503020102020204" pitchFamily="34" charset="0"/>
                  <a:cs typeface="Tahoma" panose="020B0604030504040204" pitchFamily="34" charset="0"/>
                </a:rPr>
                <a:t>F</a:t>
              </a:r>
              <a:endParaRPr lang="en-US" altLang="ko-KR" sz="18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790406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FB546F37-F8AF-4015-BBF1-C134AFCAE3E9}"/>
              </a:ext>
            </a:extLst>
          </p:cNvPr>
          <p:cNvSpPr/>
          <p:nvPr/>
        </p:nvSpPr>
        <p:spPr>
          <a:xfrm>
            <a:off x="463097" y="5575375"/>
            <a:ext cx="3423054" cy="480264"/>
          </a:xfrm>
          <a:prstGeom prst="rect">
            <a:avLst/>
          </a:prstGeom>
          <a:solidFill>
            <a:srgbClr val="F1B30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AECB1EA8-8450-485C-A3ED-F04B4E8A5CA0}"/>
              </a:ext>
            </a:extLst>
          </p:cNvPr>
          <p:cNvSpPr txBox="1">
            <a:spLocks/>
          </p:cNvSpPr>
          <p:nvPr/>
        </p:nvSpPr>
        <p:spPr>
          <a:xfrm>
            <a:off x="470262" y="980211"/>
            <a:ext cx="6905897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Techniques for Safe Cooling</a:t>
            </a:r>
          </a:p>
        </p:txBody>
      </p:sp>
      <p:pic>
        <p:nvPicPr>
          <p:cNvPr id="19" name="Picture 8" descr="Gravy in ice bath">
            <a:extLst>
              <a:ext uri="{FF2B5EF4-FFF2-40B4-BE49-F238E27FC236}">
                <a16:creationId xmlns:a16="http://schemas.microsoft.com/office/drawing/2014/main" id="{56634F14-9828-4B7A-AD07-BC5FE5031F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 b="12402"/>
          <a:stretch>
            <a:fillRect/>
          </a:stretch>
        </p:blipFill>
        <p:spPr bwMode="auto">
          <a:xfrm>
            <a:off x="1004753" y="2105862"/>
            <a:ext cx="2133600" cy="14033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9" descr="2010 06 23 001.jpg">
            <a:extLst>
              <a:ext uri="{FF2B5EF4-FFF2-40B4-BE49-F238E27FC236}">
                <a16:creationId xmlns:a16="http://schemas.microsoft.com/office/drawing/2014/main" id="{F2CB2A41-A1D1-4DDF-9AE0-B1C93346463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287" t="38751" r="15912" b="8813"/>
          <a:stretch/>
        </p:blipFill>
        <p:spPr bwMode="auto">
          <a:xfrm>
            <a:off x="3289664" y="2105862"/>
            <a:ext cx="2490651" cy="14033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0" descr="turkey pieces">
            <a:extLst>
              <a:ext uri="{FF2B5EF4-FFF2-40B4-BE49-F238E27FC236}">
                <a16:creationId xmlns:a16="http://schemas.microsoft.com/office/drawing/2014/main" id="{A63E1628-2CE0-4AA1-B84D-EE2FEE51887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4" t="32898" r="5621" b="5009"/>
          <a:stretch/>
        </p:blipFill>
        <p:spPr bwMode="auto">
          <a:xfrm>
            <a:off x="981756" y="4005436"/>
            <a:ext cx="3048000" cy="136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1" descr="Turkey Leftovers in Large Container">
            <a:extLst>
              <a:ext uri="{FF2B5EF4-FFF2-40B4-BE49-F238E27FC236}">
                <a16:creationId xmlns:a16="http://schemas.microsoft.com/office/drawing/2014/main" id="{A35A67E3-1292-495E-9869-6B8A408B56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74" t="17722" r="20329"/>
          <a:stretch>
            <a:fillRect/>
          </a:stretch>
        </p:blipFill>
        <p:spPr bwMode="auto">
          <a:xfrm>
            <a:off x="4562206" y="4003445"/>
            <a:ext cx="1752600" cy="136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Rectangle 3">
            <a:extLst>
              <a:ext uri="{FF2B5EF4-FFF2-40B4-BE49-F238E27FC236}">
                <a16:creationId xmlns:a16="http://schemas.microsoft.com/office/drawing/2014/main" id="{F40A45C8-EE44-4205-B91F-996464A4D3E7}"/>
              </a:ext>
            </a:extLst>
          </p:cNvPr>
          <p:cNvSpPr txBox="1">
            <a:spLocks/>
          </p:cNvSpPr>
          <p:nvPr/>
        </p:nvSpPr>
        <p:spPr>
          <a:xfrm>
            <a:off x="519224" y="5569017"/>
            <a:ext cx="3366927" cy="5567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D22630"/>
              </a:buClr>
              <a:buFont typeface="Arial" panose="020B0604020202020204" pitchFamily="34" charset="0"/>
              <a:buNone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Cold water bath</a:t>
            </a:r>
            <a:endParaRPr lang="en-US" altLang="ko-KR" dirty="0">
              <a:latin typeface="Franklin Gothic Book" panose="020B0503020102020204" pitchFamily="34" charset="0"/>
              <a:cs typeface="Tahoma" panose="020B0604030504040204" pitchFamily="34" charset="0"/>
            </a:endParaRPr>
          </a:p>
          <a:p>
            <a:pPr marL="857250" lvl="1" algn="ctr">
              <a:buClr>
                <a:srgbClr val="D22630"/>
              </a:buClr>
              <a:buFont typeface="Webdings" panose="05030102010509060703" pitchFamily="18" charset="2"/>
              <a:buChar char="4"/>
            </a:pPr>
            <a:endParaRPr lang="en-US" altLang="ko-KR" dirty="0">
              <a:latin typeface="Franklin Gothic Book" panose="020B0503020102020204" pitchFamily="34" charset="0"/>
              <a:ea typeface="ＭＳ Ｐゴシック" panose="020B0600070205080204" pitchFamily="34" charset="-128"/>
              <a:cs typeface="Tahoma" panose="020B060403050404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93850683-8F3C-476D-97A2-21DE5DEFB94F}"/>
              </a:ext>
            </a:extLst>
          </p:cNvPr>
          <p:cNvSpPr/>
          <p:nvPr/>
        </p:nvSpPr>
        <p:spPr>
          <a:xfrm>
            <a:off x="470262" y="1908167"/>
            <a:ext cx="3423054" cy="480264"/>
          </a:xfrm>
          <a:prstGeom prst="rect">
            <a:avLst/>
          </a:prstGeom>
          <a:solidFill>
            <a:srgbClr val="F1B30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3F62B64A-4579-4EA2-B1D7-E5A7AB8546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6389" y="1925585"/>
            <a:ext cx="4041257" cy="556737"/>
          </a:xfrm>
        </p:spPr>
        <p:txBody>
          <a:bodyPr>
            <a:normAutofit/>
          </a:bodyPr>
          <a:lstStyle/>
          <a:p>
            <a:pPr marL="0" indent="0">
              <a:buClr>
                <a:srgbClr val="D22630"/>
              </a:buClr>
              <a:buNone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Ice bath or ice wand</a:t>
            </a:r>
            <a:endParaRPr lang="en-US" altLang="ko-KR" dirty="0">
              <a:latin typeface="Franklin Gothic Book" panose="020B0503020102020204" pitchFamily="34" charset="0"/>
              <a:cs typeface="Tahoma" panose="020B0604030504040204" pitchFamily="34" charset="0"/>
            </a:endParaRPr>
          </a:p>
          <a:p>
            <a:pPr marL="857250" lvl="1" algn="ctr">
              <a:buClr>
                <a:srgbClr val="D22630"/>
              </a:buClr>
              <a:buFont typeface="Webdings" panose="05030102010509060703" pitchFamily="18" charset="2"/>
              <a:buChar char="4"/>
            </a:pPr>
            <a:endParaRPr lang="en-US" altLang="ko-KR" dirty="0">
              <a:latin typeface="Franklin Gothic Book" panose="020B0503020102020204" pitchFamily="34" charset="0"/>
              <a:ea typeface="ＭＳ Ｐゴシック" panose="020B0600070205080204" pitchFamily="34" charset="-128"/>
              <a:cs typeface="Tahoma" panose="020B060403050404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8D0E0921-D723-4C83-8125-C4733A78529B}"/>
              </a:ext>
            </a:extLst>
          </p:cNvPr>
          <p:cNvSpPr/>
          <p:nvPr/>
        </p:nvSpPr>
        <p:spPr>
          <a:xfrm>
            <a:off x="463097" y="3707659"/>
            <a:ext cx="3430219" cy="480264"/>
          </a:xfrm>
          <a:prstGeom prst="rect">
            <a:avLst/>
          </a:prstGeom>
          <a:solidFill>
            <a:srgbClr val="F1B30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3">
            <a:extLst>
              <a:ext uri="{FF2B5EF4-FFF2-40B4-BE49-F238E27FC236}">
                <a16:creationId xmlns:a16="http://schemas.microsoft.com/office/drawing/2014/main" id="{555D8178-DEAB-47B7-90F8-C36E6F844D8D}"/>
              </a:ext>
            </a:extLst>
          </p:cNvPr>
          <p:cNvSpPr txBox="1">
            <a:spLocks/>
          </p:cNvSpPr>
          <p:nvPr/>
        </p:nvSpPr>
        <p:spPr>
          <a:xfrm>
            <a:off x="526389" y="3725077"/>
            <a:ext cx="4041257" cy="5567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D22630"/>
              </a:buClr>
              <a:buFont typeface="Arial" panose="020B0604020202020204" pitchFamily="34" charset="0"/>
              <a:buNone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Shallow pans</a:t>
            </a:r>
            <a:endParaRPr lang="en-US" altLang="ko-KR" dirty="0">
              <a:latin typeface="Franklin Gothic Book" panose="020B0503020102020204" pitchFamily="34" charset="0"/>
              <a:cs typeface="Tahoma" panose="020B0604030504040204" pitchFamily="34" charset="0"/>
            </a:endParaRPr>
          </a:p>
          <a:p>
            <a:pPr marL="857250" lvl="1" algn="ctr">
              <a:buClr>
                <a:srgbClr val="D22630"/>
              </a:buClr>
              <a:buFont typeface="Webdings" panose="05030102010509060703" pitchFamily="18" charset="2"/>
              <a:buChar char="4"/>
            </a:pPr>
            <a:endParaRPr lang="en-US" altLang="ko-KR" dirty="0">
              <a:latin typeface="Franklin Gothic Book" panose="020B0503020102020204" pitchFamily="34" charset="0"/>
              <a:ea typeface="ＭＳ Ｐゴシック" panose="020B0600070205080204" pitchFamily="34" charset="-128"/>
              <a:cs typeface="Tahoma" panose="020B0604030504040204" pitchFamily="34" charset="0"/>
            </a:endParaRPr>
          </a:p>
        </p:txBody>
      </p:sp>
      <p:pic>
        <p:nvPicPr>
          <p:cNvPr id="3" name="Picture 2" descr="A drawing of a face&#10;&#10;Description automatically generated">
            <a:extLst>
              <a:ext uri="{FF2B5EF4-FFF2-40B4-BE49-F238E27FC236}">
                <a16:creationId xmlns:a16="http://schemas.microsoft.com/office/drawing/2014/main" id="{3CFE9F9A-06A5-4C50-B325-638C2FC583EF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1626" y="2100914"/>
            <a:ext cx="2005758" cy="1408298"/>
          </a:xfrm>
          <a:prstGeom prst="rect">
            <a:avLst/>
          </a:prstGeom>
        </p:spPr>
      </p:pic>
      <p:sp>
        <p:nvSpPr>
          <p:cNvPr id="18" name="Rectangle 3">
            <a:extLst>
              <a:ext uri="{FF2B5EF4-FFF2-40B4-BE49-F238E27FC236}">
                <a16:creationId xmlns:a16="http://schemas.microsoft.com/office/drawing/2014/main" id="{A6EAF7E5-FE6A-478E-A666-F25A6722F698}"/>
              </a:ext>
            </a:extLst>
          </p:cNvPr>
          <p:cNvSpPr txBox="1">
            <a:spLocks/>
          </p:cNvSpPr>
          <p:nvPr/>
        </p:nvSpPr>
        <p:spPr>
          <a:xfrm>
            <a:off x="4029756" y="4420965"/>
            <a:ext cx="587005" cy="5567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D22630"/>
              </a:buClr>
              <a:buFont typeface="Arial" panose="020B0604020202020204" pitchFamily="34" charset="0"/>
              <a:buNone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vs</a:t>
            </a:r>
            <a:endParaRPr lang="en-US" altLang="ko-KR" dirty="0">
              <a:latin typeface="Franklin Gothic Book" panose="020B0503020102020204" pitchFamily="34" charset="0"/>
              <a:cs typeface="Tahoma" panose="020B0604030504040204" pitchFamily="34" charset="0"/>
            </a:endParaRPr>
          </a:p>
          <a:p>
            <a:pPr marL="857250" lvl="1" algn="ctr">
              <a:buClr>
                <a:srgbClr val="D22630"/>
              </a:buClr>
              <a:buFont typeface="Webdings" panose="05030102010509060703" pitchFamily="18" charset="2"/>
              <a:buChar char="4"/>
            </a:pPr>
            <a:endParaRPr lang="en-US" altLang="ko-KR" dirty="0">
              <a:latin typeface="Franklin Gothic Book" panose="020B0503020102020204" pitchFamily="34" charset="0"/>
              <a:ea typeface="ＭＳ Ｐゴシック" panose="020B0600070205080204" pitchFamily="34" charset="-128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66031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3F62B64A-4579-4EA2-B1D7-E5A7AB8546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3312" y="2392843"/>
            <a:ext cx="6688668" cy="921404"/>
          </a:xfrm>
        </p:spPr>
        <p:txBody>
          <a:bodyPr>
            <a:normAutofit/>
          </a:bodyPr>
          <a:lstStyle/>
          <a:p>
            <a:pPr marL="400050" indent="0" algn="ctr">
              <a:buClr>
                <a:srgbClr val="D22630"/>
              </a:buClr>
              <a:buNone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How long does it take to cool water from </a:t>
            </a:r>
            <a:r>
              <a:rPr lang="en-US" altLang="ko-KR" dirty="0">
                <a:latin typeface="Franklin Gothic Book" panose="020B0503020102020204" pitchFamily="34" charset="0"/>
                <a:cs typeface="Tahoma" panose="020B0604030504040204" pitchFamily="34" charset="0"/>
              </a:rPr>
              <a:t>135</a:t>
            </a:r>
            <a:r>
              <a:rPr lang="en-US" altLang="ko-KR" dirty="0">
                <a:latin typeface="Tahoma" panose="020B0604030504040204" pitchFamily="34" charset="0"/>
                <a:cs typeface="Tahoma" panose="020B0604030504040204" pitchFamily="34" charset="0"/>
              </a:rPr>
              <a:t>°</a:t>
            </a:r>
            <a:r>
              <a:rPr lang="en-US" altLang="ko-KR" dirty="0">
                <a:latin typeface="Franklin Gothic Book" panose="020B0503020102020204" pitchFamily="34" charset="0"/>
                <a:cs typeface="Tahoma" panose="020B0604030504040204" pitchFamily="34" charset="0"/>
              </a:rPr>
              <a:t>F to 41</a:t>
            </a:r>
            <a:r>
              <a:rPr lang="en-US" altLang="ko-KR" dirty="0">
                <a:latin typeface="Tahoma" panose="020B0604030504040204" pitchFamily="34" charset="0"/>
                <a:cs typeface="Tahoma" panose="020B0604030504040204" pitchFamily="34" charset="0"/>
              </a:rPr>
              <a:t>°</a:t>
            </a:r>
            <a:r>
              <a:rPr lang="en-US" altLang="ko-KR" dirty="0">
                <a:latin typeface="Franklin Gothic Book" panose="020B0503020102020204" pitchFamily="34" charset="0"/>
                <a:cs typeface="Tahoma" panose="020B0604030504040204" pitchFamily="34" charset="0"/>
              </a:rPr>
              <a:t>F under refrigeration? </a:t>
            </a:r>
          </a:p>
          <a:p>
            <a:pPr marL="857250" lvl="1" algn="ctr">
              <a:buClr>
                <a:srgbClr val="D22630"/>
              </a:buClr>
              <a:buFont typeface="Webdings" panose="05030102010509060703" pitchFamily="18" charset="2"/>
              <a:buChar char="4"/>
            </a:pPr>
            <a:endParaRPr lang="en-US" altLang="ko-KR" dirty="0">
              <a:latin typeface="Franklin Gothic Book" panose="020B0503020102020204" pitchFamily="34" charset="0"/>
              <a:ea typeface="ＭＳ Ｐゴシック" panose="020B0600070205080204" pitchFamily="34" charset="-128"/>
              <a:cs typeface="Tahoma" panose="020B060403050404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470263" y="1109833"/>
            <a:ext cx="6055498" cy="9233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Container size affects cooling time</a:t>
            </a:r>
          </a:p>
        </p:txBody>
      </p:sp>
      <p:pic>
        <p:nvPicPr>
          <p:cNvPr id="17" name="Picture 6" descr="cyclinders">
            <a:extLst>
              <a:ext uri="{FF2B5EF4-FFF2-40B4-BE49-F238E27FC236}">
                <a16:creationId xmlns:a16="http://schemas.microsoft.com/office/drawing/2014/main" id="{E972C624-BFE6-434F-A1FA-32EFC5A628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23"/>
          <a:stretch>
            <a:fillRect/>
          </a:stretch>
        </p:blipFill>
        <p:spPr bwMode="auto">
          <a:xfrm>
            <a:off x="2100626" y="3543753"/>
            <a:ext cx="5151437" cy="247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26789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HDHVideo-Cooling-Thawing L8">
            <a:hlinkClick r:id="" action="ppaction://media"/>
            <a:extLst>
              <a:ext uri="{FF2B5EF4-FFF2-40B4-BE49-F238E27FC236}">
                <a16:creationId xmlns:a16="http://schemas.microsoft.com/office/drawing/2014/main" id="{6E99BDA4-7B55-4C4C-8319-56AD1757DAD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759373" y="2068465"/>
            <a:ext cx="5252104" cy="393907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1995882" y="933856"/>
            <a:ext cx="6779091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Chilling and thawing</a:t>
            </a:r>
          </a:p>
        </p:txBody>
      </p:sp>
      <p:sp>
        <p:nvSpPr>
          <p:cNvPr id="21" name="Text Box 8">
            <a:extLst>
              <a:ext uri="{FF2B5EF4-FFF2-40B4-BE49-F238E27FC236}">
                <a16:creationId xmlns:a16="http://schemas.microsoft.com/office/drawing/2014/main" id="{E0F44AB1-70E0-48BD-A888-460A7FB414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1435" y="6305423"/>
            <a:ext cx="510539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ClrTx/>
              <a:buNone/>
            </a:pPr>
            <a:r>
              <a:rPr lang="en-US" altLang="ko-KR" sz="1000" dirty="0">
                <a:latin typeface="Franklin Gothic Book" panose="020B0503020102020204" pitchFamily="34" charset="0"/>
                <a:cs typeface="Tahoma" panose="020B0604030504040204" pitchFamily="34" charset="0"/>
              </a:rPr>
              <a:t>Source: Idaho Central District Health Department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3ADA3D2-3ED5-421D-9AFD-FBCA0AD45B79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FCE1C3F-B126-4CC9-96D0-935EFC0B8DA0}"/>
              </a:ext>
            </a:extLst>
          </p:cNvPr>
          <p:cNvSpPr txBox="1">
            <a:spLocks/>
          </p:cNvSpPr>
          <p:nvPr/>
        </p:nvSpPr>
        <p:spPr>
          <a:xfrm>
            <a:off x="2004592" y="1276362"/>
            <a:ext cx="7886782" cy="417037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 pitchFamily="34" charset="0"/>
              </a:rPr>
              <a:t>VIDEO CLIP</a:t>
            </a:r>
          </a:p>
        </p:txBody>
      </p:sp>
    </p:spTree>
    <p:extLst>
      <p:ext uri="{BB962C8B-B14F-4D97-AF65-F5344CB8AC3E}">
        <p14:creationId xmlns:p14="http://schemas.microsoft.com/office/powerpoint/2010/main" val="2866004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51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3F62B64A-4579-4EA2-B1D7-E5A7AB8546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98214" y="1272247"/>
            <a:ext cx="8251614" cy="921404"/>
          </a:xfrm>
        </p:spPr>
        <p:txBody>
          <a:bodyPr>
            <a:normAutofit/>
          </a:bodyPr>
          <a:lstStyle/>
          <a:p>
            <a:pPr marL="400050" indent="0" algn="ctr">
              <a:buClr>
                <a:srgbClr val="D22630"/>
              </a:buClr>
              <a:buNone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Load the refrigerator or freezer so air can circulate</a:t>
            </a:r>
            <a:endParaRPr lang="en-US" altLang="ko-KR" dirty="0">
              <a:latin typeface="Franklin Gothic Book" panose="020B0503020102020204" pitchFamily="34" charset="0"/>
              <a:cs typeface="Tahoma" panose="020B0604030504040204" pitchFamily="34" charset="0"/>
            </a:endParaRPr>
          </a:p>
          <a:p>
            <a:pPr marL="857250" lvl="1" algn="ctr">
              <a:buClr>
                <a:srgbClr val="D22630"/>
              </a:buClr>
              <a:buFont typeface="Webdings" panose="05030102010509060703" pitchFamily="18" charset="2"/>
              <a:buChar char="4"/>
            </a:pPr>
            <a:endParaRPr lang="en-US" altLang="ko-KR" dirty="0">
              <a:latin typeface="Franklin Gothic Book" panose="020B0503020102020204" pitchFamily="34" charset="0"/>
              <a:ea typeface="ＭＳ Ｐゴシック" panose="020B0600070205080204" pitchFamily="34" charset="-128"/>
              <a:cs typeface="Tahoma" panose="020B060403050404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470262" y="909534"/>
            <a:ext cx="6688667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Food service refrigeration</a:t>
            </a:r>
          </a:p>
        </p:txBody>
      </p:sp>
      <p:pic>
        <p:nvPicPr>
          <p:cNvPr id="7" name="Picture 5" descr="crowded">
            <a:extLst>
              <a:ext uri="{FF2B5EF4-FFF2-40B4-BE49-F238E27FC236}">
                <a16:creationId xmlns:a16="http://schemas.microsoft.com/office/drawing/2014/main" id="{267C9D62-37FC-4252-A34D-16BD830A03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 l="6094" b="7272"/>
          <a:stretch>
            <a:fillRect/>
          </a:stretch>
        </p:blipFill>
        <p:spPr bwMode="auto">
          <a:xfrm>
            <a:off x="1034142" y="1906262"/>
            <a:ext cx="3384519" cy="3733800"/>
          </a:xfrm>
          <a:prstGeom prst="rect">
            <a:avLst/>
          </a:prstGeom>
        </p:spPr>
      </p:pic>
      <p:pic>
        <p:nvPicPr>
          <p:cNvPr id="8" name="Picture 6" descr="uncrowded">
            <a:extLst>
              <a:ext uri="{FF2B5EF4-FFF2-40B4-BE49-F238E27FC236}">
                <a16:creationId xmlns:a16="http://schemas.microsoft.com/office/drawing/2014/main" id="{66E72AF5-A0CD-4F32-9F81-8FB1FE0756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b="4037"/>
          <a:stretch>
            <a:fillRect/>
          </a:stretch>
        </p:blipFill>
        <p:spPr bwMode="auto">
          <a:xfrm>
            <a:off x="4743987" y="1906450"/>
            <a:ext cx="3361471" cy="3733612"/>
          </a:xfrm>
          <a:prstGeom prst="rect">
            <a:avLst/>
          </a:prstGeom>
        </p:spPr>
      </p:pic>
      <p:sp>
        <p:nvSpPr>
          <p:cNvPr id="9" name="Rectangle 3">
            <a:extLst>
              <a:ext uri="{FF2B5EF4-FFF2-40B4-BE49-F238E27FC236}">
                <a16:creationId xmlns:a16="http://schemas.microsoft.com/office/drawing/2014/main" id="{24BE1CFD-9DCF-4961-BD33-8FB8CA2A4355}"/>
              </a:ext>
            </a:extLst>
          </p:cNvPr>
          <p:cNvSpPr txBox="1">
            <a:spLocks/>
          </p:cNvSpPr>
          <p:nvPr/>
        </p:nvSpPr>
        <p:spPr>
          <a:xfrm>
            <a:off x="986200" y="5640062"/>
            <a:ext cx="3361471" cy="9214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D22630"/>
              </a:buClr>
              <a:buFont typeface="Arial" panose="020B0604020202020204" pitchFamily="34" charset="0"/>
              <a:buNone/>
            </a:pPr>
            <a:r>
              <a:rPr lang="en-US" altLang="ko-KR" dirty="0">
                <a:solidFill>
                  <a:srgbClr val="D22630"/>
                </a:solidFill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Items are too close for air circulation</a:t>
            </a:r>
            <a:endParaRPr lang="en-US" altLang="ko-KR" dirty="0">
              <a:solidFill>
                <a:srgbClr val="D22630"/>
              </a:solidFill>
              <a:latin typeface="Franklin Gothic Book" panose="020B0503020102020204" pitchFamily="34" charset="0"/>
              <a:cs typeface="Tahoma" panose="020B0604030504040204" pitchFamily="34" charset="0"/>
            </a:endParaRPr>
          </a:p>
          <a:p>
            <a:pPr marL="857250" lvl="1" algn="ctr">
              <a:buClr>
                <a:srgbClr val="D22630"/>
              </a:buClr>
              <a:buFont typeface="Webdings" panose="05030102010509060703" pitchFamily="18" charset="2"/>
              <a:buChar char="4"/>
            </a:pPr>
            <a:endParaRPr lang="en-US" altLang="ko-KR" dirty="0">
              <a:latin typeface="Franklin Gothic Book" panose="020B0503020102020204" pitchFamily="34" charset="0"/>
              <a:ea typeface="ＭＳ Ｐゴシック" panose="020B0600070205080204" pitchFamily="34" charset="-128"/>
              <a:cs typeface="Tahoma" panose="020B0604030504040204" pitchFamily="34" charset="0"/>
            </a:endParaRP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B7D14E42-3055-4ED0-8EFC-CADA471F8468}"/>
              </a:ext>
            </a:extLst>
          </p:cNvPr>
          <p:cNvSpPr txBox="1">
            <a:spLocks/>
          </p:cNvSpPr>
          <p:nvPr/>
        </p:nvSpPr>
        <p:spPr>
          <a:xfrm>
            <a:off x="4743986" y="5645365"/>
            <a:ext cx="3361471" cy="9214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D22630"/>
              </a:buClr>
              <a:buFont typeface="Arial" panose="020B0604020202020204" pitchFamily="34" charset="0"/>
              <a:buNone/>
            </a:pPr>
            <a:r>
              <a:rPr lang="en-US" altLang="ko-KR" dirty="0">
                <a:solidFill>
                  <a:srgbClr val="F1B300"/>
                </a:solidFill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Items are spaced properly </a:t>
            </a:r>
            <a:endParaRPr lang="en-US" altLang="ko-KR" dirty="0">
              <a:solidFill>
                <a:srgbClr val="F1B300"/>
              </a:solidFill>
              <a:latin typeface="Franklin Gothic Book" panose="020B0503020102020204" pitchFamily="34" charset="0"/>
              <a:cs typeface="Tahoma" panose="020B0604030504040204" pitchFamily="34" charset="0"/>
            </a:endParaRPr>
          </a:p>
          <a:p>
            <a:pPr marL="857250" lvl="1" algn="ctr">
              <a:buClr>
                <a:srgbClr val="D22630"/>
              </a:buClr>
              <a:buFont typeface="Webdings" panose="05030102010509060703" pitchFamily="18" charset="2"/>
              <a:buChar char="4"/>
            </a:pPr>
            <a:endParaRPr lang="en-US" altLang="ko-KR" dirty="0">
              <a:latin typeface="Franklin Gothic Book" panose="020B0503020102020204" pitchFamily="34" charset="0"/>
              <a:ea typeface="ＭＳ Ｐゴシック" panose="020B0600070205080204" pitchFamily="34" charset="-128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18151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7" name="Rectangle 3">
            <a:extLst>
              <a:ext uri="{FF2B5EF4-FFF2-40B4-BE49-F238E27FC236}">
                <a16:creationId xmlns:a16="http://schemas.microsoft.com/office/drawing/2014/main" id="{B5B00BE2-7042-4B74-9D62-4A4874E68276}"/>
              </a:ext>
            </a:extLst>
          </p:cNvPr>
          <p:cNvSpPr txBox="1">
            <a:spLocks/>
          </p:cNvSpPr>
          <p:nvPr/>
        </p:nvSpPr>
        <p:spPr>
          <a:xfrm>
            <a:off x="2372162" y="4075617"/>
            <a:ext cx="3047999" cy="409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ko-KR" sz="2000" dirty="0">
                <a:latin typeface="Franklin Gothic Book" panose="020B0503020102020204" pitchFamily="34" charset="0"/>
                <a:cs typeface="Tahoma" panose="020B0604030504040204" pitchFamily="34" charset="0"/>
              </a:rPr>
              <a:t>Gravy at 197</a:t>
            </a:r>
            <a:r>
              <a:rPr lang="en-US" altLang="ko-KR" sz="2000" dirty="0">
                <a:latin typeface="Tahoma" panose="020B0604030504040204" pitchFamily="34" charset="0"/>
                <a:cs typeface="Tahoma" panose="020B0604030504040204" pitchFamily="34" charset="0"/>
              </a:rPr>
              <a:t>°</a:t>
            </a:r>
            <a:r>
              <a:rPr lang="en-US" altLang="ko-KR" sz="2000" dirty="0">
                <a:latin typeface="Franklin Gothic Book" panose="020B0503020102020204" pitchFamily="34" charset="0"/>
                <a:cs typeface="Tahoma" panose="020B0604030504040204" pitchFamily="34" charset="0"/>
              </a:rPr>
              <a:t>F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" name="Picture 1037" descr="Gravy in ice bath">
            <a:extLst>
              <a:ext uri="{FF2B5EF4-FFF2-40B4-BE49-F238E27FC236}">
                <a16:creationId xmlns:a16="http://schemas.microsoft.com/office/drawing/2014/main" id="{38208826-D112-483B-A147-2706DCADEAD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80" r="725" b="15503"/>
          <a:stretch/>
        </p:blipFill>
        <p:spPr bwMode="auto">
          <a:xfrm>
            <a:off x="5626862" y="4574965"/>
            <a:ext cx="3048000" cy="1570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036" descr="Gravy in fridge">
            <a:extLst>
              <a:ext uri="{FF2B5EF4-FFF2-40B4-BE49-F238E27FC236}">
                <a16:creationId xmlns:a16="http://schemas.microsoft.com/office/drawing/2014/main" id="{6B54C1E6-5A52-49FE-B8EB-D3DA2C4F4B4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8" r="2439" b="240"/>
          <a:stretch/>
        </p:blipFill>
        <p:spPr bwMode="auto">
          <a:xfrm>
            <a:off x="5626861" y="1865817"/>
            <a:ext cx="3048000" cy="221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038" descr="Gravy on counter">
            <a:extLst>
              <a:ext uri="{FF2B5EF4-FFF2-40B4-BE49-F238E27FC236}">
                <a16:creationId xmlns:a16="http://schemas.microsoft.com/office/drawing/2014/main" id="{04642212-93F7-4D56-A850-08C53B1200A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12" r="3711" b="9023"/>
          <a:stretch/>
        </p:blipFill>
        <p:spPr bwMode="auto">
          <a:xfrm>
            <a:off x="2372161" y="4574966"/>
            <a:ext cx="3048000" cy="1570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039" descr="Pot of Gravy">
            <a:extLst>
              <a:ext uri="{FF2B5EF4-FFF2-40B4-BE49-F238E27FC236}">
                <a16:creationId xmlns:a16="http://schemas.microsoft.com/office/drawing/2014/main" id="{6054CE7A-2A4D-440A-A897-7EAA0D2C1F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4"/>
          <a:stretch>
            <a:fillRect/>
          </a:stretch>
        </p:blipFill>
        <p:spPr bwMode="auto">
          <a:xfrm>
            <a:off x="2372161" y="1865817"/>
            <a:ext cx="30480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Rectangle 3">
            <a:extLst>
              <a:ext uri="{FF2B5EF4-FFF2-40B4-BE49-F238E27FC236}">
                <a16:creationId xmlns:a16="http://schemas.microsoft.com/office/drawing/2014/main" id="{9B09B4EB-C600-4376-AF65-C723F406F3D7}"/>
              </a:ext>
            </a:extLst>
          </p:cNvPr>
          <p:cNvSpPr txBox="1">
            <a:spLocks/>
          </p:cNvSpPr>
          <p:nvPr/>
        </p:nvSpPr>
        <p:spPr>
          <a:xfrm>
            <a:off x="5626861" y="4075616"/>
            <a:ext cx="3047999" cy="409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ko-KR" sz="2000" dirty="0">
                <a:latin typeface="Franklin Gothic Book" panose="020B0503020102020204" pitchFamily="34" charset="0"/>
                <a:cs typeface="Tahoma" panose="020B0604030504040204" pitchFamily="34" charset="0"/>
              </a:rPr>
              <a:t>Refrigerator</a:t>
            </a:r>
          </a:p>
        </p:txBody>
      </p:sp>
      <p:sp>
        <p:nvSpPr>
          <p:cNvPr id="24" name="Rectangle 3">
            <a:extLst>
              <a:ext uri="{FF2B5EF4-FFF2-40B4-BE49-F238E27FC236}">
                <a16:creationId xmlns:a16="http://schemas.microsoft.com/office/drawing/2014/main" id="{B807B88E-E90D-4941-8BE0-3C10AC98EA0E}"/>
              </a:ext>
            </a:extLst>
          </p:cNvPr>
          <p:cNvSpPr txBox="1">
            <a:spLocks/>
          </p:cNvSpPr>
          <p:nvPr/>
        </p:nvSpPr>
        <p:spPr>
          <a:xfrm>
            <a:off x="2372162" y="6227416"/>
            <a:ext cx="3047999" cy="409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ko-KR" sz="2000" dirty="0">
                <a:latin typeface="Franklin Gothic Book" panose="020B0503020102020204" pitchFamily="34" charset="0"/>
                <a:cs typeface="Tahoma" panose="020B0604030504040204" pitchFamily="34" charset="0"/>
              </a:rPr>
              <a:t>Room temperature</a:t>
            </a:r>
          </a:p>
        </p:txBody>
      </p:sp>
      <p:sp>
        <p:nvSpPr>
          <p:cNvPr id="25" name="Rectangle 3">
            <a:extLst>
              <a:ext uri="{FF2B5EF4-FFF2-40B4-BE49-F238E27FC236}">
                <a16:creationId xmlns:a16="http://schemas.microsoft.com/office/drawing/2014/main" id="{9018FB6E-CCF1-44C3-8A14-D4C9ED117B05}"/>
              </a:ext>
            </a:extLst>
          </p:cNvPr>
          <p:cNvSpPr txBox="1">
            <a:spLocks/>
          </p:cNvSpPr>
          <p:nvPr/>
        </p:nvSpPr>
        <p:spPr>
          <a:xfrm>
            <a:off x="5626860" y="6229621"/>
            <a:ext cx="3047999" cy="409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ko-KR" sz="2000" dirty="0">
                <a:latin typeface="Franklin Gothic Book" panose="020B0503020102020204" pitchFamily="34" charset="0"/>
                <a:cs typeface="Tahoma" panose="020B0604030504040204" pitchFamily="34" charset="0"/>
              </a:rPr>
              <a:t>Ice Bath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58FDE893-4848-46F3-9B7D-E27CC9E9C65E}"/>
              </a:ext>
            </a:extLst>
          </p:cNvPr>
          <p:cNvSpPr txBox="1">
            <a:spLocks/>
          </p:cNvSpPr>
          <p:nvPr/>
        </p:nvSpPr>
        <p:spPr>
          <a:xfrm>
            <a:off x="2004592" y="451901"/>
            <a:ext cx="4997099" cy="9233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How long does it TAKE TO CHILL FOOD?</a:t>
            </a:r>
          </a:p>
        </p:txBody>
      </p:sp>
    </p:spTree>
    <p:extLst>
      <p:ext uri="{BB962C8B-B14F-4D97-AF65-F5344CB8AC3E}">
        <p14:creationId xmlns:p14="http://schemas.microsoft.com/office/powerpoint/2010/main" val="493341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 9">
            <a:extLst>
              <a:ext uri="{FF2B5EF4-FFF2-40B4-BE49-F238E27FC236}">
                <a16:creationId xmlns:a16="http://schemas.microsoft.com/office/drawing/2014/main" id="{E1DBD476-5C17-4E5E-8EA9-FDBD8F231C49}"/>
              </a:ext>
            </a:extLst>
          </p:cNvPr>
          <p:cNvSpPr/>
          <p:nvPr/>
        </p:nvSpPr>
        <p:spPr>
          <a:xfrm rot="660000">
            <a:off x="-587298" y="-198445"/>
            <a:ext cx="1405105" cy="7009285"/>
          </a:xfrm>
          <a:custGeom>
            <a:avLst/>
            <a:gdLst>
              <a:gd name="connsiteX0" fmla="*/ 0 w 1405105"/>
              <a:gd name="connsiteY0" fmla="*/ 273125 h 7009285"/>
              <a:gd name="connsiteX1" fmla="*/ 1405105 w 1405105"/>
              <a:gd name="connsiteY1" fmla="*/ 0 h 7009285"/>
              <a:gd name="connsiteX2" fmla="*/ 1405105 w 1405105"/>
              <a:gd name="connsiteY2" fmla="*/ 6990677 h 7009285"/>
              <a:gd name="connsiteX3" fmla="*/ 1309377 w 1405105"/>
              <a:gd name="connsiteY3" fmla="*/ 7009285 h 7009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5105" h="7009285">
                <a:moveTo>
                  <a:pt x="0" y="273125"/>
                </a:moveTo>
                <a:lnTo>
                  <a:pt x="1405105" y="0"/>
                </a:lnTo>
                <a:lnTo>
                  <a:pt x="1405105" y="6990677"/>
                </a:lnTo>
                <a:lnTo>
                  <a:pt x="1309377" y="7009285"/>
                </a:lnTo>
                <a:close/>
              </a:path>
            </a:pathLst>
          </a:cu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6" name="Freeform 9">
            <a:extLst>
              <a:ext uri="{FF2B5EF4-FFF2-40B4-BE49-F238E27FC236}">
                <a16:creationId xmlns:a16="http://schemas.microsoft.com/office/drawing/2014/main" id="{D7FDD998-E87E-4F3F-8F82-8D85471EDE3B}"/>
              </a:ext>
            </a:extLst>
          </p:cNvPr>
          <p:cNvSpPr/>
          <p:nvPr/>
        </p:nvSpPr>
        <p:spPr>
          <a:xfrm rot="660000">
            <a:off x="-629510" y="-198445"/>
            <a:ext cx="1405105" cy="7009285"/>
          </a:xfrm>
          <a:custGeom>
            <a:avLst/>
            <a:gdLst>
              <a:gd name="connsiteX0" fmla="*/ 0 w 1405105"/>
              <a:gd name="connsiteY0" fmla="*/ 273125 h 7009285"/>
              <a:gd name="connsiteX1" fmla="*/ 1405105 w 1405105"/>
              <a:gd name="connsiteY1" fmla="*/ 0 h 7009285"/>
              <a:gd name="connsiteX2" fmla="*/ 1405105 w 1405105"/>
              <a:gd name="connsiteY2" fmla="*/ 6990677 h 7009285"/>
              <a:gd name="connsiteX3" fmla="*/ 1309377 w 1405105"/>
              <a:gd name="connsiteY3" fmla="*/ 7009285 h 7009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5105" h="7009285">
                <a:moveTo>
                  <a:pt x="0" y="273125"/>
                </a:moveTo>
                <a:lnTo>
                  <a:pt x="1405105" y="0"/>
                </a:lnTo>
                <a:lnTo>
                  <a:pt x="1405105" y="6990677"/>
                </a:lnTo>
                <a:lnTo>
                  <a:pt x="1309377" y="7009285"/>
                </a:lnTo>
                <a:close/>
              </a:path>
            </a:pathLst>
          </a:cu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ED3E8F2-09B6-4CB1-B796-05B45C490E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00082" y="2830529"/>
            <a:ext cx="6831314" cy="675249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Franklin Gothic Demi" panose="020B0703020102020204" pitchFamily="34" charset="0"/>
              </a:rPr>
              <a:t>UNDERSTANDING CHECK</a:t>
            </a:r>
          </a:p>
        </p:txBody>
      </p:sp>
      <p:sp>
        <p:nvSpPr>
          <p:cNvPr id="18" name="Text Placeholder 39">
            <a:extLst>
              <a:ext uri="{FF2B5EF4-FFF2-40B4-BE49-F238E27FC236}">
                <a16:creationId xmlns:a16="http://schemas.microsoft.com/office/drawing/2014/main" id="{CD89717F-B6FF-4A43-8DF4-73D54DC4DFAA}"/>
              </a:ext>
            </a:extLst>
          </p:cNvPr>
          <p:cNvSpPr txBox="1">
            <a:spLocks/>
          </p:cNvSpPr>
          <p:nvPr/>
        </p:nvSpPr>
        <p:spPr>
          <a:xfrm>
            <a:off x="1000089" y="3497504"/>
            <a:ext cx="5454251" cy="480131"/>
          </a:xfrm>
          <a:prstGeom prst="rect">
            <a:avLst/>
          </a:prstGeom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>
                <a:latin typeface="Franklin Gothic Book" panose="020B0503020102020204" pitchFamily="34" charset="0"/>
              </a:rPr>
              <a:t>LET’S SEE WHAT YOU’VE LEARNED</a:t>
            </a:r>
          </a:p>
        </p:txBody>
      </p:sp>
      <p:sp>
        <p:nvSpPr>
          <p:cNvPr id="2" name="Arrow: Chevron 1">
            <a:extLst>
              <a:ext uri="{FF2B5EF4-FFF2-40B4-BE49-F238E27FC236}">
                <a16:creationId xmlns:a16="http://schemas.microsoft.com/office/drawing/2014/main" id="{854E4D9E-A6D6-46D9-8FB8-9F7E84E67BB1}"/>
              </a:ext>
            </a:extLst>
          </p:cNvPr>
          <p:cNvSpPr/>
          <p:nvPr/>
        </p:nvSpPr>
        <p:spPr>
          <a:xfrm>
            <a:off x="7058996" y="2915196"/>
            <a:ext cx="687977" cy="1027611"/>
          </a:xfrm>
          <a:prstGeom prst="chevron">
            <a:avLst/>
          </a:prstGeom>
          <a:solidFill>
            <a:srgbClr val="D22630"/>
          </a:solidFill>
          <a:ln>
            <a:solidFill>
              <a:srgbClr val="D226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Arrow: Chevron 18">
            <a:extLst>
              <a:ext uri="{FF2B5EF4-FFF2-40B4-BE49-F238E27FC236}">
                <a16:creationId xmlns:a16="http://schemas.microsoft.com/office/drawing/2014/main" id="{71EB1398-5FD6-48A2-8C59-1BB7B624BBA5}"/>
              </a:ext>
            </a:extLst>
          </p:cNvPr>
          <p:cNvSpPr/>
          <p:nvPr/>
        </p:nvSpPr>
        <p:spPr>
          <a:xfrm>
            <a:off x="7555384" y="2915195"/>
            <a:ext cx="687977" cy="1027611"/>
          </a:xfrm>
          <a:prstGeom prst="chevron">
            <a:avLst/>
          </a:prstGeom>
          <a:solidFill>
            <a:srgbClr val="F1B300"/>
          </a:solidFill>
          <a:ln>
            <a:solidFill>
              <a:srgbClr val="F1B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0" name="Arrow: Chevron 19">
            <a:extLst>
              <a:ext uri="{FF2B5EF4-FFF2-40B4-BE49-F238E27FC236}">
                <a16:creationId xmlns:a16="http://schemas.microsoft.com/office/drawing/2014/main" id="{027EF7A0-2368-4A82-B14C-0B80AF6BE9DC}"/>
              </a:ext>
            </a:extLst>
          </p:cNvPr>
          <p:cNvSpPr/>
          <p:nvPr/>
        </p:nvSpPr>
        <p:spPr>
          <a:xfrm>
            <a:off x="8051772" y="2915194"/>
            <a:ext cx="687977" cy="1027611"/>
          </a:xfrm>
          <a:prstGeom prst="chevron">
            <a:avLst/>
          </a:prstGeom>
          <a:solidFill>
            <a:srgbClr val="F1B300"/>
          </a:solidFill>
          <a:ln>
            <a:solidFill>
              <a:srgbClr val="F1B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8053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Tray of Fruits and Coffee Near Powered-on Laptop on Brown Table">
            <a:extLst>
              <a:ext uri="{FF2B5EF4-FFF2-40B4-BE49-F238E27FC236}">
                <a16:creationId xmlns:a16="http://schemas.microsoft.com/office/drawing/2014/main" id="{8441BB0F-A377-4EF8-99A8-265B8E37ECA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5" t="190" r="49143" b="-190"/>
          <a:stretch/>
        </p:blipFill>
        <p:spPr bwMode="auto">
          <a:xfrm>
            <a:off x="7097486" y="6531"/>
            <a:ext cx="2047164" cy="6860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D1C0CB7-4DA6-4A65-9C8C-33BD315254EC}"/>
              </a:ext>
            </a:extLst>
          </p:cNvPr>
          <p:cNvSpPr txBox="1">
            <a:spLocks/>
          </p:cNvSpPr>
          <p:nvPr/>
        </p:nvSpPr>
        <p:spPr>
          <a:xfrm>
            <a:off x="1100509" y="1086428"/>
            <a:ext cx="7270912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UNDERSTANDING CHECK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FD85B8-1952-4E91-8856-AC5F90B05029}"/>
              </a:ext>
            </a:extLst>
          </p:cNvPr>
          <p:cNvSpPr txBox="1"/>
          <p:nvPr/>
        </p:nvSpPr>
        <p:spPr>
          <a:xfrm>
            <a:off x="470263" y="2017870"/>
            <a:ext cx="63485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Franklin Gothic Book" panose="020B0503020102020204" pitchFamily="34" charset="0"/>
              </a:rPr>
              <a:t>What happens to pathogen growth at fridge and freezer temperatures?</a:t>
            </a:r>
          </a:p>
        </p:txBody>
      </p:sp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CD1E074B-197A-45B7-9FD0-4F42285878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000" b="96600" l="1600" r="97800">
                        <a14:foregroundMark x1="5000" y1="32600" x2="5000" y2="32600"/>
                        <a14:foregroundMark x1="1600" y1="51200" x2="1600" y2="51200"/>
                        <a14:foregroundMark x1="14000" y1="96600" x2="14000" y2="96600"/>
                        <a14:foregroundMark x1="94600" y1="10400" x2="94600" y2="10400"/>
                        <a14:foregroundMark x1="97800" y1="10600" x2="97800" y2="10600"/>
                        <a14:foregroundMark x1="96000" y1="6000" x2="96000" y2="6000"/>
                        <a14:foregroundMark x1="30200" y1="42600" x2="30200" y2="42600"/>
                        <a14:foregroundMark x1="32600" y1="38200" x2="32600" y2="38200"/>
                        <a14:foregroundMark x1="18200" y1="35000" x2="45400" y2="45600"/>
                        <a14:foregroundMark x1="9800" y1="37400" x2="11600" y2="80000"/>
                        <a14:foregroundMark x1="11600" y1="80000" x2="55000" y2="91000"/>
                        <a14:foregroundMark x1="55000" y1="91000" x2="63600" y2="60200"/>
                        <a14:foregroundMark x1="10600" y1="87400" x2="47000" y2="92000"/>
                        <a14:foregroundMark x1="44600" y1="85200" x2="66400" y2="48000"/>
                        <a14:foregroundMark x1="66400" y1="48000" x2="63600" y2="89400"/>
                        <a14:foregroundMark x1="63600" y1="89400" x2="59200" y2="93400"/>
                        <a14:foregroundMark x1="54600" y1="36600" x2="11000" y2="32800"/>
                        <a14:foregroundMark x1="11000" y1="32800" x2="53400" y2="36800"/>
                        <a14:foregroundMark x1="53400" y1="36800" x2="28000" y2="30600"/>
                        <a14:foregroundMark x1="27200" y1="46400" x2="36400" y2="54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45" y="512398"/>
            <a:ext cx="1148059" cy="1148059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C169CD0-9519-443F-9486-CE71BB0486AB}"/>
              </a:ext>
            </a:extLst>
          </p:cNvPr>
          <p:cNvSpPr txBox="1"/>
          <p:nvPr/>
        </p:nvSpPr>
        <p:spPr>
          <a:xfrm>
            <a:off x="1455765" y="3118588"/>
            <a:ext cx="33969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Franklin Gothic Demi" panose="020B0703020102020204" pitchFamily="34" charset="0"/>
              </a:rPr>
              <a:t>Slows or stops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9F1C36-85E7-478E-A99F-5D16DE6314F6}"/>
              </a:ext>
            </a:extLst>
          </p:cNvPr>
          <p:cNvSpPr txBox="1"/>
          <p:nvPr/>
        </p:nvSpPr>
        <p:spPr>
          <a:xfrm>
            <a:off x="470263" y="4032947"/>
            <a:ext cx="63485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Franklin Gothic Book" panose="020B0503020102020204" pitchFamily="34" charset="0"/>
              </a:rPr>
              <a:t>Name three safe methods to thaw TCS Foods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46A2458-B7CC-488E-9B99-E0978736582C}"/>
              </a:ext>
            </a:extLst>
          </p:cNvPr>
          <p:cNvSpPr txBox="1"/>
          <p:nvPr/>
        </p:nvSpPr>
        <p:spPr>
          <a:xfrm>
            <a:off x="1455765" y="5171407"/>
            <a:ext cx="52915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39725" indent="-339725">
              <a:buFont typeface="+mj-lt"/>
              <a:buAutoNum type="arabicPeriod"/>
            </a:pPr>
            <a:r>
              <a:rPr lang="en-US" sz="2400" dirty="0">
                <a:latin typeface="Franklin Gothic Demi" panose="020B0703020102020204" pitchFamily="34" charset="0"/>
              </a:rPr>
              <a:t>In the refrigerator</a:t>
            </a:r>
          </a:p>
          <a:p>
            <a:pPr marL="339725" indent="-339725">
              <a:buFont typeface="+mj-lt"/>
              <a:buAutoNum type="arabicPeriod"/>
            </a:pPr>
            <a:r>
              <a:rPr lang="en-US" sz="2400" dirty="0">
                <a:latin typeface="Franklin Gothic Demi" panose="020B0703020102020204" pitchFamily="34" charset="0"/>
              </a:rPr>
              <a:t>Under cold (&lt;</a:t>
            </a:r>
            <a:r>
              <a:rPr lang="en-US" altLang="ko-KR" sz="2400" dirty="0">
                <a:latin typeface="Franklin Gothic Demi" panose="020B0703020102020204" pitchFamily="34" charset="0"/>
                <a:cs typeface="Tahoma" panose="020B0604030504040204" pitchFamily="34" charset="0"/>
              </a:rPr>
              <a:t>70°F</a:t>
            </a:r>
            <a:r>
              <a:rPr lang="en-US" sz="2400" dirty="0">
                <a:latin typeface="Franklin Gothic Demi" panose="020B0703020102020204" pitchFamily="34" charset="0"/>
              </a:rPr>
              <a:t>) running water</a:t>
            </a:r>
          </a:p>
          <a:p>
            <a:pPr marL="339725" indent="-339725">
              <a:buFont typeface="+mj-lt"/>
              <a:buAutoNum type="arabicPeriod"/>
            </a:pPr>
            <a:r>
              <a:rPr lang="en-US" sz="2400" dirty="0">
                <a:latin typeface="Franklin Gothic Demi" panose="020B0703020102020204" pitchFamily="34" charset="0"/>
              </a:rPr>
              <a:t>As part of the cooking process</a:t>
            </a:r>
          </a:p>
        </p:txBody>
      </p:sp>
    </p:spTree>
    <p:extLst>
      <p:ext uri="{BB962C8B-B14F-4D97-AF65-F5344CB8AC3E}">
        <p14:creationId xmlns:p14="http://schemas.microsoft.com/office/powerpoint/2010/main" val="2393306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Tray of Fruits and Coffee Near Powered-on Laptop on Brown Table">
            <a:extLst>
              <a:ext uri="{FF2B5EF4-FFF2-40B4-BE49-F238E27FC236}">
                <a16:creationId xmlns:a16="http://schemas.microsoft.com/office/drawing/2014/main" id="{8441BB0F-A377-4EF8-99A8-265B8E37ECA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5" t="190" r="49143" b="-190"/>
          <a:stretch/>
        </p:blipFill>
        <p:spPr bwMode="auto">
          <a:xfrm>
            <a:off x="7097486" y="6531"/>
            <a:ext cx="2047164" cy="6860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D1C0CB7-4DA6-4A65-9C8C-33BD315254EC}"/>
              </a:ext>
            </a:extLst>
          </p:cNvPr>
          <p:cNvSpPr txBox="1">
            <a:spLocks/>
          </p:cNvSpPr>
          <p:nvPr/>
        </p:nvSpPr>
        <p:spPr>
          <a:xfrm>
            <a:off x="1100509" y="1086428"/>
            <a:ext cx="7270912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UNDERSTANDING CHECK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FD85B8-1952-4E91-8856-AC5F90B05029}"/>
              </a:ext>
            </a:extLst>
          </p:cNvPr>
          <p:cNvSpPr txBox="1"/>
          <p:nvPr/>
        </p:nvSpPr>
        <p:spPr>
          <a:xfrm>
            <a:off x="502704" y="1709017"/>
            <a:ext cx="63485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Franklin Gothic Book" panose="020B0503020102020204" pitchFamily="34" charset="0"/>
              </a:rPr>
              <a:t>How long can TCS Foods be held at room temperature?</a:t>
            </a:r>
          </a:p>
        </p:txBody>
      </p:sp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CD1E074B-197A-45B7-9FD0-4F42285878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000" b="96600" l="1600" r="97800">
                        <a14:foregroundMark x1="5000" y1="32600" x2="5000" y2="32600"/>
                        <a14:foregroundMark x1="1600" y1="51200" x2="1600" y2="51200"/>
                        <a14:foregroundMark x1="14000" y1="96600" x2="14000" y2="96600"/>
                        <a14:foregroundMark x1="94600" y1="10400" x2="94600" y2="10400"/>
                        <a14:foregroundMark x1="97800" y1="10600" x2="97800" y2="10600"/>
                        <a14:foregroundMark x1="96000" y1="6000" x2="96000" y2="6000"/>
                        <a14:foregroundMark x1="30200" y1="42600" x2="30200" y2="42600"/>
                        <a14:foregroundMark x1="32600" y1="38200" x2="32600" y2="38200"/>
                        <a14:foregroundMark x1="18200" y1="35000" x2="45400" y2="45600"/>
                        <a14:foregroundMark x1="9800" y1="37400" x2="11600" y2="80000"/>
                        <a14:foregroundMark x1="11600" y1="80000" x2="55000" y2="91000"/>
                        <a14:foregroundMark x1="55000" y1="91000" x2="63600" y2="60200"/>
                        <a14:foregroundMark x1="10600" y1="87400" x2="47000" y2="92000"/>
                        <a14:foregroundMark x1="44600" y1="85200" x2="66400" y2="48000"/>
                        <a14:foregroundMark x1="66400" y1="48000" x2="63600" y2="89400"/>
                        <a14:foregroundMark x1="63600" y1="89400" x2="59200" y2="93400"/>
                        <a14:foregroundMark x1="54600" y1="36600" x2="11000" y2="32800"/>
                        <a14:foregroundMark x1="11000" y1="32800" x2="53400" y2="36800"/>
                        <a14:foregroundMark x1="53400" y1="36800" x2="28000" y2="30600"/>
                        <a14:foregroundMark x1="27200" y1="46400" x2="36400" y2="54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45" y="512398"/>
            <a:ext cx="1148059" cy="1148059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C169CD0-9519-443F-9486-CE71BB0486AB}"/>
              </a:ext>
            </a:extLst>
          </p:cNvPr>
          <p:cNvSpPr txBox="1"/>
          <p:nvPr/>
        </p:nvSpPr>
        <p:spPr>
          <a:xfrm>
            <a:off x="3037483" y="2353613"/>
            <a:ext cx="33969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Franklin Gothic Demi" panose="020B0703020102020204" pitchFamily="34" charset="0"/>
              </a:rPr>
              <a:t>4 hours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9F1C36-85E7-478E-A99F-5D16DE6314F6}"/>
              </a:ext>
            </a:extLst>
          </p:cNvPr>
          <p:cNvSpPr txBox="1"/>
          <p:nvPr/>
        </p:nvSpPr>
        <p:spPr>
          <a:xfrm>
            <a:off x="547990" y="2975403"/>
            <a:ext cx="63485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Franklin Gothic Book" panose="020B0503020102020204" pitchFamily="34" charset="0"/>
              </a:rPr>
              <a:t>The temperature for cold holding of TCS Foods is ___</a:t>
            </a:r>
            <a:r>
              <a:rPr lang="en-US" altLang="ko-KR" sz="2800" dirty="0">
                <a:latin typeface="Franklin Gothic Demi" panose="020B0703020102020204" pitchFamily="34" charset="0"/>
                <a:cs typeface="Tahoma" panose="020B0604030504040204" pitchFamily="34" charset="0"/>
              </a:rPr>
              <a:t> </a:t>
            </a:r>
            <a:r>
              <a:rPr lang="en-US" altLang="ko-KR" sz="2800" dirty="0">
                <a:latin typeface="Franklin Gothic Book" panose="020B0503020102020204" pitchFamily="34" charset="0"/>
                <a:cs typeface="Tahoma" panose="020B0604030504040204" pitchFamily="34" charset="0"/>
              </a:rPr>
              <a:t>°F or below</a:t>
            </a:r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46A2458-B7CC-488E-9B99-E0978736582C}"/>
              </a:ext>
            </a:extLst>
          </p:cNvPr>
          <p:cNvSpPr txBox="1"/>
          <p:nvPr/>
        </p:nvSpPr>
        <p:spPr>
          <a:xfrm>
            <a:off x="1916669" y="3336617"/>
            <a:ext cx="7213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Franklin Gothic Demi" panose="020B0703020102020204" pitchFamily="34" charset="0"/>
              </a:rPr>
              <a:t>41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CE2375F-B40D-40F5-9360-821A941F2890}"/>
              </a:ext>
            </a:extLst>
          </p:cNvPr>
          <p:cNvSpPr txBox="1"/>
          <p:nvPr/>
        </p:nvSpPr>
        <p:spPr>
          <a:xfrm>
            <a:off x="547990" y="4126570"/>
            <a:ext cx="63485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Franklin Gothic Book" panose="020B0503020102020204" pitchFamily="34" charset="0"/>
              </a:rPr>
              <a:t>If TCS Foods are held refrigerated for longer than 24 hours, they must be marked with ____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A5F2FC-42F1-4AD7-9114-09796FE3E331}"/>
              </a:ext>
            </a:extLst>
          </p:cNvPr>
          <p:cNvSpPr txBox="1"/>
          <p:nvPr/>
        </p:nvSpPr>
        <p:spPr>
          <a:xfrm>
            <a:off x="1410788" y="5573962"/>
            <a:ext cx="42323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Franklin Gothic Demi" panose="020B0703020102020204" pitchFamily="34" charset="0"/>
              </a:rPr>
              <a:t>The date the TCS must be used by, within 7 days</a:t>
            </a:r>
          </a:p>
        </p:txBody>
      </p:sp>
    </p:spTree>
    <p:extLst>
      <p:ext uri="{BB962C8B-B14F-4D97-AF65-F5344CB8AC3E}">
        <p14:creationId xmlns:p14="http://schemas.microsoft.com/office/powerpoint/2010/main" val="3595636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2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Tray of Fruits and Coffee Near Powered-on Laptop on Brown Table">
            <a:extLst>
              <a:ext uri="{FF2B5EF4-FFF2-40B4-BE49-F238E27FC236}">
                <a16:creationId xmlns:a16="http://schemas.microsoft.com/office/drawing/2014/main" id="{8441BB0F-A377-4EF8-99A8-265B8E37ECA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5" t="190" r="49143" b="-190"/>
          <a:stretch/>
        </p:blipFill>
        <p:spPr bwMode="auto">
          <a:xfrm>
            <a:off x="7097486" y="6531"/>
            <a:ext cx="2047164" cy="6860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D1C0CB7-4DA6-4A65-9C8C-33BD315254EC}"/>
              </a:ext>
            </a:extLst>
          </p:cNvPr>
          <p:cNvSpPr txBox="1">
            <a:spLocks/>
          </p:cNvSpPr>
          <p:nvPr/>
        </p:nvSpPr>
        <p:spPr>
          <a:xfrm>
            <a:off x="1100509" y="1086428"/>
            <a:ext cx="7270912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UNDERSTANDING CHECK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FD85B8-1952-4E91-8856-AC5F90B05029}"/>
              </a:ext>
            </a:extLst>
          </p:cNvPr>
          <p:cNvSpPr txBox="1"/>
          <p:nvPr/>
        </p:nvSpPr>
        <p:spPr>
          <a:xfrm>
            <a:off x="369759" y="2208694"/>
            <a:ext cx="63485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Franklin Gothic Book" panose="020B0503020102020204" pitchFamily="34" charset="0"/>
              </a:rPr>
              <a:t>Describe the two-stage cooling process.</a:t>
            </a:r>
          </a:p>
        </p:txBody>
      </p:sp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CD1E074B-197A-45B7-9FD0-4F42285878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000" b="96600" l="1600" r="97800">
                        <a14:foregroundMark x1="5000" y1="32600" x2="5000" y2="32600"/>
                        <a14:foregroundMark x1="1600" y1="51200" x2="1600" y2="51200"/>
                        <a14:foregroundMark x1="14000" y1="96600" x2="14000" y2="96600"/>
                        <a14:foregroundMark x1="94600" y1="10400" x2="94600" y2="10400"/>
                        <a14:foregroundMark x1="97800" y1="10600" x2="97800" y2="10600"/>
                        <a14:foregroundMark x1="96000" y1="6000" x2="96000" y2="6000"/>
                        <a14:foregroundMark x1="30200" y1="42600" x2="30200" y2="42600"/>
                        <a14:foregroundMark x1="32600" y1="38200" x2="32600" y2="38200"/>
                        <a14:foregroundMark x1="18200" y1="35000" x2="45400" y2="45600"/>
                        <a14:foregroundMark x1="9800" y1="37400" x2="11600" y2="80000"/>
                        <a14:foregroundMark x1="11600" y1="80000" x2="55000" y2="91000"/>
                        <a14:foregroundMark x1="55000" y1="91000" x2="63600" y2="60200"/>
                        <a14:foregroundMark x1="10600" y1="87400" x2="47000" y2="92000"/>
                        <a14:foregroundMark x1="44600" y1="85200" x2="66400" y2="48000"/>
                        <a14:foregroundMark x1="66400" y1="48000" x2="63600" y2="89400"/>
                        <a14:foregroundMark x1="63600" y1="89400" x2="59200" y2="93400"/>
                        <a14:foregroundMark x1="54600" y1="36600" x2="11000" y2="32800"/>
                        <a14:foregroundMark x1="11000" y1="32800" x2="53400" y2="36800"/>
                        <a14:foregroundMark x1="53400" y1="36800" x2="28000" y2="30600"/>
                        <a14:foregroundMark x1="27200" y1="46400" x2="36400" y2="54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45" y="512398"/>
            <a:ext cx="1148059" cy="1148059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C169CD0-9519-443F-9486-CE71BB0486AB}"/>
              </a:ext>
            </a:extLst>
          </p:cNvPr>
          <p:cNvSpPr txBox="1"/>
          <p:nvPr/>
        </p:nvSpPr>
        <p:spPr>
          <a:xfrm>
            <a:off x="480341" y="2801186"/>
            <a:ext cx="651667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buClr>
                <a:srgbClr val="D22630"/>
              </a:buClr>
            </a:pPr>
            <a:r>
              <a:rPr lang="en-US" altLang="ko-KR" sz="2800" dirty="0">
                <a:latin typeface="Franklin Gothic Demi" panose="020B0703020102020204" pitchFamily="34" charset="0"/>
                <a:cs typeface="Tahoma" panose="020B0604030504040204" pitchFamily="34" charset="0"/>
              </a:rPr>
              <a:t>Cool from 135°F to 70°F within 2 hours and 70°F to 41°F within 4 more hours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9F1C36-85E7-478E-A99F-5D16DE6314F6}"/>
              </a:ext>
            </a:extLst>
          </p:cNvPr>
          <p:cNvSpPr txBox="1"/>
          <p:nvPr/>
        </p:nvSpPr>
        <p:spPr>
          <a:xfrm>
            <a:off x="369759" y="4037315"/>
            <a:ext cx="66886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Franklin Gothic Book" panose="020B0503020102020204" pitchFamily="34" charset="0"/>
              </a:rPr>
              <a:t>How do you load a refrigerator or freezer?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46A2458-B7CC-488E-9B99-E0978736582C}"/>
              </a:ext>
            </a:extLst>
          </p:cNvPr>
          <p:cNvSpPr txBox="1"/>
          <p:nvPr/>
        </p:nvSpPr>
        <p:spPr>
          <a:xfrm>
            <a:off x="539819" y="4603310"/>
            <a:ext cx="63485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Franklin Gothic Demi" panose="020B0703020102020204" pitchFamily="34" charset="0"/>
              </a:rPr>
              <a:t>Allow space around items so air can circulate. Do not overload with hot foods. </a:t>
            </a:r>
          </a:p>
        </p:txBody>
      </p:sp>
    </p:spTree>
    <p:extLst>
      <p:ext uri="{BB962C8B-B14F-4D97-AF65-F5344CB8AC3E}">
        <p14:creationId xmlns:p14="http://schemas.microsoft.com/office/powerpoint/2010/main" val="1527362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6547612-3E7F-4D10-A95A-1507DD6C35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5795" y="405566"/>
            <a:ext cx="1353341" cy="135334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2580668" y="622192"/>
            <a:ext cx="4113138" cy="9233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dirty="0">
                <a:solidFill>
                  <a:srgbClr val="000000"/>
                </a:solidFill>
              </a:rPr>
              <a:t>Who left the food out?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id="{8D0D02AA-BEF9-4B32-83E9-F9F5941C4B43}"/>
              </a:ext>
            </a:extLst>
          </p:cNvPr>
          <p:cNvSpPr txBox="1">
            <a:spLocks noChangeArrowheads="1"/>
          </p:cNvSpPr>
          <p:nvPr/>
        </p:nvSpPr>
        <p:spPr>
          <a:xfrm>
            <a:off x="2064192" y="1866899"/>
            <a:ext cx="3191272" cy="470413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25"/>
              </a:spcBef>
              <a:buNone/>
            </a:pP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Who left the food out?</a:t>
            </a:r>
          </a:p>
          <a:p>
            <a:pPr>
              <a:spcBef>
                <a:spcPts val="25"/>
              </a:spcBef>
              <a:buNone/>
            </a:pP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Who left the food out? </a:t>
            </a:r>
          </a:p>
          <a:p>
            <a:pPr>
              <a:spcBef>
                <a:spcPts val="25"/>
              </a:spcBef>
              <a:buNone/>
            </a:pP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Who left the food out? </a:t>
            </a:r>
          </a:p>
          <a:p>
            <a:pPr>
              <a:spcBef>
                <a:spcPts val="25"/>
              </a:spcBef>
              <a:buNone/>
            </a:pP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Who left the food out?</a:t>
            </a:r>
          </a:p>
          <a:p>
            <a:pPr>
              <a:spcBef>
                <a:spcPts val="25"/>
              </a:spcBef>
              <a:buNone/>
            </a:pPr>
            <a:endParaRPr lang="en-US" altLang="ko-KR" sz="2400" dirty="0">
              <a:latin typeface="Franklin Gothic Book" panose="020B0503020102020204" pitchFamily="34" charset="0"/>
              <a:ea typeface="ＭＳ Ｐゴシック" panose="020B0600070205080204" pitchFamily="34" charset="-128"/>
              <a:cs typeface="Tahoma" panose="020B0604030504040204" pitchFamily="34" charset="0"/>
            </a:endParaRPr>
          </a:p>
          <a:p>
            <a:pPr>
              <a:spcBef>
                <a:spcPts val="25"/>
              </a:spcBef>
              <a:buNone/>
            </a:pP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On the day of the party the kitchen was </a:t>
            </a:r>
            <a:r>
              <a:rPr lang="en-US" altLang="ko-KR" sz="2400" dirty="0" err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jumpin</a:t>
            </a: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’ </a:t>
            </a:r>
          </a:p>
          <a:p>
            <a:pPr>
              <a:spcBef>
                <a:spcPts val="25"/>
              </a:spcBef>
              <a:buNone/>
            </a:pP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	(Yippie-I-O) </a:t>
            </a:r>
          </a:p>
          <a:p>
            <a:pPr>
              <a:spcBef>
                <a:spcPts val="25"/>
              </a:spcBef>
              <a:buNone/>
            </a:pP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Lots of good food all over the place </a:t>
            </a:r>
            <a:b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</a:b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(Yippie-I-O) </a:t>
            </a:r>
          </a:p>
          <a:p>
            <a:pPr>
              <a:spcBef>
                <a:spcPts val="25"/>
              </a:spcBef>
              <a:buNone/>
            </a:pP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Problem was we couldn’t keep it all </a:t>
            </a:r>
            <a:r>
              <a:rPr lang="en-US" altLang="ko-KR" sz="2400" dirty="0" err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chillin</a:t>
            </a: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’ </a:t>
            </a:r>
          </a:p>
          <a:p>
            <a:pPr>
              <a:spcBef>
                <a:spcPts val="25"/>
              </a:spcBef>
              <a:buNone/>
            </a:pP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	(Yippie-I-O) </a:t>
            </a:r>
          </a:p>
          <a:p>
            <a:pPr>
              <a:spcBef>
                <a:spcPts val="25"/>
              </a:spcBef>
              <a:buNone/>
            </a:pP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After a while, the fridge had no space</a:t>
            </a:r>
          </a:p>
          <a:p>
            <a:pPr>
              <a:spcBef>
                <a:spcPts val="25"/>
              </a:spcBef>
              <a:buNone/>
            </a:pP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So we used the counter</a:t>
            </a:r>
            <a:endParaRPr lang="en-US" altLang="en-US" sz="2400" dirty="0">
              <a:latin typeface="Franklin Gothic Book" panose="020B050302010202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Rectangle 4">
            <a:extLst>
              <a:ext uri="{FF2B5EF4-FFF2-40B4-BE49-F238E27FC236}">
                <a16:creationId xmlns:a16="http://schemas.microsoft.com/office/drawing/2014/main" id="{105AB68E-998D-4882-B7E8-13D582109394}"/>
              </a:ext>
            </a:extLst>
          </p:cNvPr>
          <p:cNvSpPr txBox="1">
            <a:spLocks noChangeArrowheads="1"/>
          </p:cNvSpPr>
          <p:nvPr/>
        </p:nvSpPr>
        <p:spPr>
          <a:xfrm>
            <a:off x="5596494" y="1866899"/>
            <a:ext cx="3360290" cy="48824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25"/>
              </a:spcBef>
              <a:buNone/>
            </a:pPr>
            <a:r>
              <a:rPr lang="en-US" altLang="ko-KR" sz="22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Who left the food out?</a:t>
            </a:r>
          </a:p>
          <a:p>
            <a:pPr>
              <a:spcBef>
                <a:spcPts val="25"/>
              </a:spcBef>
              <a:buNone/>
            </a:pPr>
            <a:r>
              <a:rPr lang="en-US" altLang="ko-KR" sz="22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Who left the food out? </a:t>
            </a:r>
          </a:p>
          <a:p>
            <a:pPr>
              <a:spcBef>
                <a:spcPts val="25"/>
              </a:spcBef>
              <a:buNone/>
            </a:pPr>
            <a:r>
              <a:rPr lang="en-US" altLang="ko-KR" sz="22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Who left the food out? </a:t>
            </a:r>
          </a:p>
          <a:p>
            <a:pPr>
              <a:spcBef>
                <a:spcPts val="25"/>
              </a:spcBef>
              <a:buNone/>
            </a:pPr>
            <a:r>
              <a:rPr lang="en-US" altLang="ko-KR" sz="22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Who left the food out?</a:t>
            </a:r>
          </a:p>
          <a:p>
            <a:pPr>
              <a:spcBef>
                <a:spcPts val="25"/>
              </a:spcBef>
              <a:buNone/>
            </a:pPr>
            <a:endParaRPr lang="en-US" altLang="ko-KR" sz="2200" dirty="0">
              <a:latin typeface="Franklin Gothic Book" panose="020B0503020102020204" pitchFamily="34" charset="0"/>
              <a:ea typeface="ＭＳ Ｐゴシック" panose="020B0600070205080204" pitchFamily="34" charset="-128"/>
              <a:cs typeface="Tahoma" panose="020B0604030504040204" pitchFamily="34" charset="0"/>
            </a:endParaRPr>
          </a:p>
          <a:p>
            <a:pPr>
              <a:spcBef>
                <a:spcPts val="25"/>
              </a:spcBef>
              <a:buNone/>
            </a:pPr>
            <a:r>
              <a:rPr lang="en-US" altLang="ko-KR" sz="22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A friend came up to me and said we’ve got a safety problem</a:t>
            </a:r>
          </a:p>
          <a:p>
            <a:pPr>
              <a:spcBef>
                <a:spcPts val="25"/>
              </a:spcBef>
              <a:buNone/>
            </a:pPr>
            <a:r>
              <a:rPr lang="en-US" altLang="ko-KR" sz="22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What should we do, I don’t know </a:t>
            </a:r>
          </a:p>
          <a:p>
            <a:pPr>
              <a:spcBef>
                <a:spcPts val="25"/>
              </a:spcBef>
              <a:buNone/>
            </a:pPr>
            <a:r>
              <a:rPr lang="en-US" altLang="ko-KR" sz="22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I guess we’ll go ahead and take a chance</a:t>
            </a:r>
          </a:p>
          <a:p>
            <a:pPr>
              <a:spcBef>
                <a:spcPts val="25"/>
              </a:spcBef>
              <a:buNone/>
            </a:pPr>
            <a:r>
              <a:rPr lang="en-US" altLang="ko-KR" sz="22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The guests arrived and they started </a:t>
            </a:r>
            <a:r>
              <a:rPr lang="en-US" altLang="ko-KR" sz="2200" dirty="0" err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eatin</a:t>
            </a:r>
            <a:r>
              <a:rPr lang="en-US" altLang="ko-KR" sz="22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’ </a:t>
            </a:r>
          </a:p>
        </p:txBody>
      </p:sp>
      <p:pic>
        <p:nvPicPr>
          <p:cNvPr id="5" name="08 - Wholeftthefoodout">
            <a:hlinkClick r:id="" action="ppaction://media"/>
            <a:extLst>
              <a:ext uri="{FF2B5EF4-FFF2-40B4-BE49-F238E27FC236}">
                <a16:creationId xmlns:a16="http://schemas.microsoft.com/office/drawing/2014/main" id="{B107D996-E414-46CA-B6BD-27DEC5D5A08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999361" y="879247"/>
            <a:ext cx="405977" cy="405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92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25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2160191" y="841267"/>
            <a:ext cx="5445778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dirty="0">
                <a:solidFill>
                  <a:srgbClr val="000000"/>
                </a:solidFill>
              </a:rPr>
              <a:t>Who left the food out?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id="{8D0D02AA-BEF9-4B32-83E9-F9F5941C4B43}"/>
              </a:ext>
            </a:extLst>
          </p:cNvPr>
          <p:cNvSpPr txBox="1">
            <a:spLocks noChangeArrowheads="1"/>
          </p:cNvSpPr>
          <p:nvPr/>
        </p:nvSpPr>
        <p:spPr>
          <a:xfrm>
            <a:off x="1976846" y="1866899"/>
            <a:ext cx="3191272" cy="470413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US" altLang="ko-KR" sz="24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	(Yippie-I-O)</a:t>
            </a:r>
          </a:p>
          <a:p>
            <a:pPr>
              <a:buNone/>
            </a:pPr>
            <a:r>
              <a:rPr lang="en-US" altLang="ko-KR" sz="24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They’d eat a lot and then eat some more</a:t>
            </a:r>
          </a:p>
          <a:p>
            <a:pPr>
              <a:buNone/>
            </a:pPr>
            <a:r>
              <a:rPr lang="en-US" altLang="ko-KR" sz="24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	(Yippie-I-O)</a:t>
            </a:r>
          </a:p>
          <a:p>
            <a:pPr>
              <a:buNone/>
            </a:pPr>
            <a:r>
              <a:rPr lang="en-US" altLang="ko-KR" sz="24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But after a while they stomachs be </a:t>
            </a:r>
            <a:r>
              <a:rPr lang="en-US" altLang="ko-KR" sz="2400" dirty="0" err="1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hurtin</a:t>
            </a:r>
            <a:r>
              <a:rPr lang="en-US" altLang="ko-KR" sz="24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’</a:t>
            </a:r>
          </a:p>
          <a:p>
            <a:pPr>
              <a:buNone/>
            </a:pPr>
            <a:r>
              <a:rPr lang="en-US" altLang="ko-KR" sz="24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	(Yippie-I-O)</a:t>
            </a:r>
          </a:p>
          <a:p>
            <a:pPr>
              <a:buNone/>
            </a:pPr>
            <a:r>
              <a:rPr lang="en-US" altLang="ko-KR" sz="24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And the line to the bathroom went out the front door </a:t>
            </a:r>
          </a:p>
          <a:p>
            <a:pPr>
              <a:buNone/>
            </a:pPr>
            <a:r>
              <a:rPr lang="en-US" altLang="ko-KR" sz="24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And the guests were screaming</a:t>
            </a:r>
            <a:endParaRPr lang="en-US" altLang="en-US" sz="2400" dirty="0">
              <a:latin typeface="Franklin Gothic Book" panose="020B0503020102020204" pitchFamily="34" charset="0"/>
              <a:cs typeface="Tahoma" panose="020B0604030504040204" pitchFamily="34" charset="0"/>
            </a:endParaRPr>
          </a:p>
        </p:txBody>
      </p:sp>
      <p:pic>
        <p:nvPicPr>
          <p:cNvPr id="16386" name="Picture 2" descr="White Steel Cupcake Stand">
            <a:extLst>
              <a:ext uri="{FF2B5EF4-FFF2-40B4-BE49-F238E27FC236}">
                <a16:creationId xmlns:a16="http://schemas.microsoft.com/office/drawing/2014/main" id="{5602F487-FEE9-4BAE-9C8F-365F508E249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96"/>
          <a:stretch/>
        </p:blipFill>
        <p:spPr bwMode="auto">
          <a:xfrm>
            <a:off x="5532204" y="1683932"/>
            <a:ext cx="3239062" cy="4819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67521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id="{8D0D02AA-BEF9-4B32-83E9-F9F5941C4B43}"/>
              </a:ext>
            </a:extLst>
          </p:cNvPr>
          <p:cNvSpPr txBox="1">
            <a:spLocks noChangeArrowheads="1"/>
          </p:cNvSpPr>
          <p:nvPr/>
        </p:nvSpPr>
        <p:spPr>
          <a:xfrm>
            <a:off x="2064192" y="1485899"/>
            <a:ext cx="3098358" cy="479107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ko-KR" sz="24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Who left the food out?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ko-KR" sz="24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Who left the food out? 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ko-KR" sz="24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Who left the food out? 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ko-KR" sz="24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Who left the food out?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endParaRPr lang="en-US" altLang="ko-KR" sz="2400" dirty="0">
              <a:latin typeface="Tahoma" panose="020B0604030504040204" pitchFamily="34" charset="0"/>
              <a:ea typeface="ＭＳ Ｐゴシック" panose="020B0600070205080204" pitchFamily="34" charset="-128"/>
              <a:cs typeface="Tahoma" panose="020B060403050404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ko-KR" sz="24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A party host shouldn’t make his guests sick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ko-KR" sz="24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(When in doubt just throw it out, when in doubt just throw it out)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ko-KR" sz="24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A party host shouldn’t make his guests sick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ko-KR" sz="24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(When in doubt just throw it out, when in doubt just throw it out)</a:t>
            </a: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C74CBAC2-E40E-468E-8E56-905207CE38BD}"/>
              </a:ext>
            </a:extLst>
          </p:cNvPr>
          <p:cNvSpPr txBox="1">
            <a:spLocks noChangeArrowheads="1"/>
          </p:cNvSpPr>
          <p:nvPr/>
        </p:nvSpPr>
        <p:spPr>
          <a:xfrm>
            <a:off x="5393165" y="1610267"/>
            <a:ext cx="3191272" cy="4791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7013" indent="-227013">
              <a:lnSpc>
                <a:spcPct val="50000"/>
              </a:lnSpc>
              <a:buNone/>
            </a:pPr>
            <a: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Who left the food out?</a:t>
            </a:r>
          </a:p>
          <a:p>
            <a:pPr marL="227013" indent="-227013">
              <a:lnSpc>
                <a:spcPct val="50000"/>
              </a:lnSpc>
              <a:buNone/>
            </a:pPr>
            <a: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Who left the food out?</a:t>
            </a:r>
          </a:p>
          <a:p>
            <a:pPr marL="227013" indent="-227013">
              <a:lnSpc>
                <a:spcPct val="50000"/>
              </a:lnSpc>
              <a:buNone/>
            </a:pPr>
            <a: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Who left the food out?</a:t>
            </a:r>
          </a:p>
          <a:p>
            <a:pPr marL="227013" indent="-227013">
              <a:lnSpc>
                <a:spcPct val="50000"/>
              </a:lnSpc>
              <a:buNone/>
            </a:pPr>
            <a: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Who left the food out?</a:t>
            </a:r>
          </a:p>
          <a:p>
            <a:pPr marL="227013" indent="-227013">
              <a:lnSpc>
                <a:spcPct val="50000"/>
              </a:lnSpc>
              <a:spcBef>
                <a:spcPts val="1200"/>
              </a:spcBef>
              <a:buNone/>
            </a:pPr>
            <a:endParaRPr lang="en-US" altLang="ko-KR" sz="2000" dirty="0">
              <a:latin typeface="Tahoma" panose="020B0604030504040204" pitchFamily="34" charset="0"/>
              <a:ea typeface="ＭＳ Ｐゴシック" panose="020B0600070205080204" pitchFamily="34" charset="-128"/>
              <a:cs typeface="Tahoma" panose="020B0604030504040204" pitchFamily="34" charset="0"/>
            </a:endParaRPr>
          </a:p>
          <a:p>
            <a:pPr marL="227013" indent="-227013">
              <a:lnSpc>
                <a:spcPct val="50000"/>
              </a:lnSpc>
              <a:buNone/>
            </a:pPr>
            <a: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Don’t leave the food out</a:t>
            </a:r>
          </a:p>
          <a:p>
            <a:pPr marL="227013" indent="-227013">
              <a:lnSpc>
                <a:spcPct val="50000"/>
              </a:lnSpc>
              <a:buNone/>
            </a:pPr>
            <a: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Don’t leave the food out</a:t>
            </a:r>
          </a:p>
          <a:p>
            <a:pPr marL="227013" indent="-227013">
              <a:lnSpc>
                <a:spcPct val="50000"/>
              </a:lnSpc>
              <a:buNone/>
            </a:pPr>
            <a: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Don’t leave the food out</a:t>
            </a:r>
          </a:p>
          <a:p>
            <a:pPr marL="227013" indent="-227013">
              <a:lnSpc>
                <a:spcPct val="50000"/>
              </a:lnSpc>
              <a:buNone/>
            </a:pPr>
            <a: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Don’t leave the food out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8519D7B-9936-47F7-8423-25656DC290C1}"/>
              </a:ext>
            </a:extLst>
          </p:cNvPr>
          <p:cNvSpPr txBox="1">
            <a:spLocks/>
          </p:cNvSpPr>
          <p:nvPr/>
        </p:nvSpPr>
        <p:spPr>
          <a:xfrm>
            <a:off x="2160191" y="841267"/>
            <a:ext cx="5445778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dirty="0">
                <a:solidFill>
                  <a:srgbClr val="000000"/>
                </a:solidFill>
              </a:rPr>
              <a:t>Who left the food out?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pic>
        <p:nvPicPr>
          <p:cNvPr id="19458" name="Picture 2" descr="Red and Yellow Stop! Sticker">
            <a:extLst>
              <a:ext uri="{FF2B5EF4-FFF2-40B4-BE49-F238E27FC236}">
                <a16:creationId xmlns:a16="http://schemas.microsoft.com/office/drawing/2014/main" id="{044DA1B2-D288-456C-B3C3-9B134E799A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54174" y1="31333" x2="54174" y2="31333"/>
                        <a14:foregroundMark x1="73179" y1="38933" x2="80462" y2="44000"/>
                        <a14:foregroundMark x1="80462" y1="44000" x2="81883" y2="47600"/>
                        <a14:foregroundMark x1="17407" y1="44133" x2="19893" y2="47333"/>
                        <a14:foregroundMark x1="82416" y1="58533" x2="82416" y2="58533"/>
                        <a14:foregroundMark x1="81350" y1="58133" x2="83126" y2="57867"/>
                        <a14:foregroundMark x1="81705" y1="57867" x2="83837" y2="57333"/>
                        <a14:foregroundMark x1="82060" y1="58400" x2="84902" y2="56533"/>
                        <a14:backgroundMark x1="33925" y1="39333" x2="40497" y2="39467"/>
                        <a14:backgroundMark x1="60568" y1="33733" x2="60213" y2="36000"/>
                        <a14:backgroundMark x1="21492" y1="58800" x2="24334" y2="61200"/>
                        <a14:backgroundMark x1="19716" y1="48667" x2="20249" y2="49733"/>
                        <a14:backgroundMark x1="20604" y1="48400" x2="21314" y2="48933"/>
                        <a14:backgroundMark x1="80633" y1="59084" x2="75666" y2="60800"/>
                        <a14:backgroundMark x1="84547" y1="57733" x2="83236" y2="58186"/>
                        <a14:backgroundMark x1="75666" y1="60800" x2="73179" y2="63333"/>
                        <a14:backgroundMark x1="71048" y1="68933" x2="60568" y2="68000"/>
                        <a14:backgroundMark x1="52398" y1="63867" x2="58792" y2="65200"/>
                        <a14:backgroundMark x1="46892" y1="67200" x2="48668" y2="67067"/>
                        <a14:backgroundMark x1="59858" y1="36533" x2="59325" y2="36667"/>
                        <a14:backgroundMark x1="41030" y1="40000" x2="40320" y2="39733"/>
                        <a14:backgroundMark x1="32504" y1="38667" x2="34636" y2="40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74" t="25695" r="10065" b="26069"/>
          <a:stretch/>
        </p:blipFill>
        <p:spPr bwMode="auto">
          <a:xfrm>
            <a:off x="5162550" y="4014651"/>
            <a:ext cx="3302181" cy="2694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41596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2004592" y="338690"/>
            <a:ext cx="4997099" cy="9233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How long does it TAKE TO CHILL FOOD?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3">
            <a:extLst>
              <a:ext uri="{FF2B5EF4-FFF2-40B4-BE49-F238E27FC236}">
                <a16:creationId xmlns:a16="http://schemas.microsoft.com/office/drawing/2014/main" id="{9B09B4EB-C600-4376-AF65-C723F406F3D7}"/>
              </a:ext>
            </a:extLst>
          </p:cNvPr>
          <p:cNvSpPr txBox="1">
            <a:spLocks/>
          </p:cNvSpPr>
          <p:nvPr/>
        </p:nvSpPr>
        <p:spPr>
          <a:xfrm>
            <a:off x="6118698" y="2696474"/>
            <a:ext cx="2776413" cy="24819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00050" indent="-40005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cs typeface="Tahoma" panose="020B0604030504040204" pitchFamily="34" charset="0"/>
              </a:rPr>
              <a:t>Plot the data in the table on graph paper</a:t>
            </a: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8DF512BD-1E92-4011-86E8-5DA68CC8B7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2464824"/>
              </p:ext>
            </p:extLst>
          </p:nvPr>
        </p:nvGraphicFramePr>
        <p:xfrm>
          <a:off x="2004592" y="1682940"/>
          <a:ext cx="4114800" cy="5029204"/>
        </p:xfrm>
        <a:graphic>
          <a:graphicData uri="http://schemas.openxmlformats.org/drawingml/2006/table">
            <a:tbl>
              <a:tblPr/>
              <a:tblGrid>
                <a:gridCol w="715963">
                  <a:extLst>
                    <a:ext uri="{9D8B030D-6E8A-4147-A177-3AD203B41FA5}">
                      <a16:colId xmlns:a16="http://schemas.microsoft.com/office/drawing/2014/main" val="2693480896"/>
                    </a:ext>
                  </a:extLst>
                </a:gridCol>
                <a:gridCol w="582612">
                  <a:extLst>
                    <a:ext uri="{9D8B030D-6E8A-4147-A177-3AD203B41FA5}">
                      <a16:colId xmlns:a16="http://schemas.microsoft.com/office/drawing/2014/main" val="3750635383"/>
                    </a:ext>
                  </a:extLst>
                </a:gridCol>
                <a:gridCol w="587375">
                  <a:extLst>
                    <a:ext uri="{9D8B030D-6E8A-4147-A177-3AD203B41FA5}">
                      <a16:colId xmlns:a16="http://schemas.microsoft.com/office/drawing/2014/main" val="150284452"/>
                    </a:ext>
                  </a:extLst>
                </a:gridCol>
                <a:gridCol w="585788">
                  <a:extLst>
                    <a:ext uri="{9D8B030D-6E8A-4147-A177-3AD203B41FA5}">
                      <a16:colId xmlns:a16="http://schemas.microsoft.com/office/drawing/2014/main" val="1164473609"/>
                    </a:ext>
                  </a:extLst>
                </a:gridCol>
                <a:gridCol w="582612">
                  <a:extLst>
                    <a:ext uri="{9D8B030D-6E8A-4147-A177-3AD203B41FA5}">
                      <a16:colId xmlns:a16="http://schemas.microsoft.com/office/drawing/2014/main" val="376273581"/>
                    </a:ext>
                  </a:extLst>
                </a:gridCol>
                <a:gridCol w="573088">
                  <a:extLst>
                    <a:ext uri="{9D8B030D-6E8A-4147-A177-3AD203B41FA5}">
                      <a16:colId xmlns:a16="http://schemas.microsoft.com/office/drawing/2014/main" val="1478028258"/>
                    </a:ext>
                  </a:extLst>
                </a:gridCol>
                <a:gridCol w="487362">
                  <a:extLst>
                    <a:ext uri="{9D8B030D-6E8A-4147-A177-3AD203B41FA5}">
                      <a16:colId xmlns:a16="http://schemas.microsoft.com/office/drawing/2014/main" val="2901458851"/>
                    </a:ext>
                  </a:extLst>
                </a:gridCol>
              </a:tblGrid>
              <a:tr h="344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Cooled at Room</a:t>
                      </a:r>
                      <a:endParaRPr kumimoji="0" lang="en-US" altLang="ko-KR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Temperature (70°F)</a:t>
                      </a:r>
                      <a:endParaRPr kumimoji="0" lang="en-US" altLang="ko-KR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2630">
                        <a:alpha val="74902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Cooled in the</a:t>
                      </a:r>
                      <a:br>
                        <a:rPr kumimoji="0" lang="en-US" altLang="ko-KR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</a:br>
                      <a:r>
                        <a:rPr kumimoji="0" lang="en-US" altLang="ko-KR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Refrigerator (40°F)</a:t>
                      </a:r>
                      <a:endParaRPr kumimoji="0" lang="en-US" altLang="ko-KR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1B300">
                        <a:alpha val="5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Cooled in an Ice (33°F)</a:t>
                      </a:r>
                      <a:endParaRPr kumimoji="0" lang="en-US" altLang="ko-KR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AEC7">
                        <a:alpha val="5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1612827"/>
                  </a:ext>
                </a:extLst>
              </a:tr>
              <a:tr h="6191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Time when temperature was taken*</a:t>
                      </a:r>
                      <a:endParaRPr kumimoji="0" lang="en-US" altLang="ko-KR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Deep</a:t>
                      </a:r>
                      <a:br>
                        <a:rPr kumimoji="0" lang="en-US" altLang="ko-KR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</a:br>
                      <a:r>
                        <a:rPr kumimoji="0" lang="en-US" altLang="ko-KR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container</a:t>
                      </a:r>
                      <a:endParaRPr kumimoji="0" lang="en-US" altLang="ko-KR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263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Shallow container</a:t>
                      </a:r>
                      <a:endParaRPr kumimoji="0" lang="en-US" altLang="ko-KR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2630">
                        <a:alpha val="74902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Deep</a:t>
                      </a:r>
                      <a:br>
                        <a:rPr kumimoji="0" lang="en-US" altLang="ko-KR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</a:br>
                      <a:r>
                        <a:rPr kumimoji="0" lang="en-US" altLang="ko-KR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container</a:t>
                      </a:r>
                      <a:endParaRPr kumimoji="0" lang="en-US" altLang="ko-KR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1B3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Shallow container</a:t>
                      </a:r>
                      <a:endParaRPr kumimoji="0" lang="en-US" altLang="ko-KR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1B30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Deep</a:t>
                      </a:r>
                      <a:br>
                        <a:rPr kumimoji="0" lang="en-US" altLang="ko-KR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</a:br>
                      <a:r>
                        <a:rPr kumimoji="0" lang="en-US" altLang="ko-KR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container</a:t>
                      </a:r>
                      <a:endParaRPr kumimoji="0" lang="en-US" altLang="ko-KR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AEC7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Shallow container</a:t>
                      </a:r>
                      <a:endParaRPr kumimoji="0" lang="en-US" altLang="ko-KR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AEC7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3084191"/>
                  </a:ext>
                </a:extLst>
              </a:tr>
              <a:tr h="2063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Start (0 min)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197°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197°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197°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197°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197°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197°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4369623"/>
                  </a:ext>
                </a:extLst>
              </a:tr>
              <a:tr h="2063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15 minutes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168°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148°</a:t>
                      </a:r>
                      <a:endParaRPr kumimoji="0" lang="en-US" altLang="ko-KR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169°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130°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140°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114°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9487157"/>
                  </a:ext>
                </a:extLst>
              </a:tr>
              <a:tr h="2063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30 minutes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150°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131°</a:t>
                      </a:r>
                      <a:endParaRPr kumimoji="0" lang="en-US" altLang="ko-KR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144°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124°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115°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87°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1250158"/>
                  </a:ext>
                </a:extLst>
              </a:tr>
              <a:tr h="2063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45 minutes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137°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116°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131°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110°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97°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73°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8986561"/>
                  </a:ext>
                </a:extLst>
              </a:tr>
              <a:tr h="2063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1 hour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124°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104°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117°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97°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83°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62°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2392747"/>
                  </a:ext>
                </a:extLst>
              </a:tr>
              <a:tr h="2063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1:15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115°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96°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106°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89°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74°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57°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1722093"/>
                  </a:ext>
                </a:extLst>
              </a:tr>
              <a:tr h="2063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1:30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105°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89°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97°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81°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69°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52°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5561889"/>
                  </a:ext>
                </a:extLst>
              </a:tr>
              <a:tr h="2063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1:45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101°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83°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91°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74°</a:t>
                      </a:r>
                      <a:endParaRPr kumimoji="0" lang="en-US" altLang="ko-KR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64°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51°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6418175"/>
                  </a:ext>
                </a:extLst>
              </a:tr>
              <a:tr h="2063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2:00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96°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82°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87°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72°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62°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49°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7384988"/>
                  </a:ext>
                </a:extLst>
              </a:tr>
              <a:tr h="2063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2:15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90°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78°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82°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67°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59°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47°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5759694"/>
                  </a:ext>
                </a:extLst>
              </a:tr>
              <a:tr h="2063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2:30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85°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75°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74°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62°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57°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44°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3809747"/>
                  </a:ext>
                </a:extLst>
              </a:tr>
              <a:tr h="2063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2:45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80°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**69°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67°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55°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51°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41°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973703"/>
                  </a:ext>
                </a:extLst>
              </a:tr>
              <a:tr h="2270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3:00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78°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65°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53°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45°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801991"/>
                  </a:ext>
                </a:extLst>
              </a:tr>
              <a:tr h="2270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3:30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75°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62°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51°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41°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4831485"/>
                  </a:ext>
                </a:extLst>
              </a:tr>
              <a:tr h="2270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4:00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72°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59°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48°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3020121"/>
                  </a:ext>
                </a:extLst>
              </a:tr>
              <a:tr h="2270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4:30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**70°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58°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44°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997062"/>
                  </a:ext>
                </a:extLst>
              </a:tr>
              <a:tr h="2270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5:00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56°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42°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208634"/>
                  </a:ext>
                </a:extLst>
              </a:tr>
              <a:tr h="2270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5:30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53°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41°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2527161"/>
                  </a:ext>
                </a:extLst>
              </a:tr>
              <a:tr h="2270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6:00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tabLst>
                          <a:tab pos="533400" algn="dec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3400" algn="dec"/>
                        </a:tabLst>
                      </a:pPr>
                      <a:r>
                        <a:rPr kumimoji="0" lang="en-US" altLang="ko-K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51°</a:t>
                      </a:r>
                      <a:endParaRPr kumimoji="0" lang="en-US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8317" marR="28317" marT="28317" marB="283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2850439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7E7AFA2A-5370-4B84-8069-045119B3FAE1}"/>
              </a:ext>
            </a:extLst>
          </p:cNvPr>
          <p:cNvSpPr txBox="1">
            <a:spLocks/>
          </p:cNvSpPr>
          <p:nvPr/>
        </p:nvSpPr>
        <p:spPr>
          <a:xfrm>
            <a:off x="2004592" y="1171949"/>
            <a:ext cx="7886782" cy="417037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 pitchFamily="34" charset="0"/>
              </a:rPr>
              <a:t>Gravy temperature data</a:t>
            </a:r>
          </a:p>
        </p:txBody>
      </p:sp>
    </p:spTree>
    <p:extLst>
      <p:ext uri="{BB962C8B-B14F-4D97-AF65-F5344CB8AC3E}">
        <p14:creationId xmlns:p14="http://schemas.microsoft.com/office/powerpoint/2010/main" val="29285952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BE23D363-CA5B-44A3-A7A4-B17CB041AAF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313618"/>
              </p:ext>
            </p:extLst>
          </p:nvPr>
        </p:nvGraphicFramePr>
        <p:xfrm>
          <a:off x="1642496" y="1279432"/>
          <a:ext cx="7266362" cy="57781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2004592" y="451901"/>
            <a:ext cx="4997099" cy="9233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How long does it TAKE TO CHILL FOOD?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82E5EC1-B169-44F5-AED8-F20F44C7B8A4}"/>
              </a:ext>
            </a:extLst>
          </p:cNvPr>
          <p:cNvSpPr txBox="1">
            <a:spLocks/>
          </p:cNvSpPr>
          <p:nvPr/>
        </p:nvSpPr>
        <p:spPr>
          <a:xfrm>
            <a:off x="2004592" y="1262014"/>
            <a:ext cx="7886782" cy="417037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 pitchFamily="34" charset="0"/>
              </a:rPr>
              <a:t>Cooling gravy graph</a:t>
            </a:r>
          </a:p>
        </p:txBody>
      </p:sp>
    </p:spTree>
    <p:extLst>
      <p:ext uri="{BB962C8B-B14F-4D97-AF65-F5344CB8AC3E}">
        <p14:creationId xmlns:p14="http://schemas.microsoft.com/office/powerpoint/2010/main" val="13041125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ull Frame Shot of Snowflakes">
            <a:extLst>
              <a:ext uri="{FF2B5EF4-FFF2-40B4-BE49-F238E27FC236}">
                <a16:creationId xmlns:a16="http://schemas.microsoft.com/office/drawing/2014/main" id="{F290B1BC-DCEB-4B30-B745-F21FCBB5CF6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12" r="14611"/>
          <a:stretch/>
        </p:blipFill>
        <p:spPr bwMode="auto">
          <a:xfrm>
            <a:off x="5326604" y="0"/>
            <a:ext cx="3817396" cy="6857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406258" y="1086428"/>
            <a:ext cx="4548915" cy="9233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Importance of cold temperatures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9D43FFB-BA37-4253-AAD7-D609721D05D1}"/>
              </a:ext>
            </a:extLst>
          </p:cNvPr>
          <p:cNvSpPr txBox="1"/>
          <p:nvPr/>
        </p:nvSpPr>
        <p:spPr>
          <a:xfrm>
            <a:off x="296092" y="2652276"/>
            <a:ext cx="4841965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D22630"/>
              </a:buClr>
            </a:pPr>
            <a:r>
              <a:rPr lang="en-US" sz="2800" dirty="0">
                <a:latin typeface="Franklin Gothic Book" panose="020B0503020102020204" pitchFamily="34" charset="0"/>
              </a:rPr>
              <a:t>Refrigeration (41</a:t>
            </a:r>
            <a:r>
              <a:rPr lang="en-US" altLang="ko-KR" sz="2800" dirty="0">
                <a:latin typeface="Tahoma" panose="020B0604030504040204" pitchFamily="34" charset="0"/>
                <a:cs typeface="Tahoma" panose="020B0604030504040204" pitchFamily="34" charset="0"/>
              </a:rPr>
              <a:t>°</a:t>
            </a:r>
            <a:r>
              <a:rPr lang="en-US" altLang="ko-KR" sz="2800" dirty="0">
                <a:latin typeface="Franklin Gothic Book" panose="020B0503020102020204" pitchFamily="34" charset="0"/>
                <a:cs typeface="Tahoma" panose="020B0604030504040204" pitchFamily="34" charset="0"/>
              </a:rPr>
              <a:t>F or below)</a:t>
            </a:r>
          </a:p>
          <a:p>
            <a:pPr marL="514350" lvl="1" indent="-284163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Slows or stops pathogen growth</a:t>
            </a:r>
            <a:b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</a:br>
            <a:endParaRPr lang="en-US" altLang="ko-KR" sz="2400" dirty="0">
              <a:latin typeface="Franklin Gothic Book" panose="020B0503020102020204" pitchFamily="34" charset="0"/>
              <a:cs typeface="Tahoma" panose="020B0604030504040204" pitchFamily="34" charset="0"/>
            </a:endParaRPr>
          </a:p>
          <a:p>
            <a:pPr marL="0" lvl="1">
              <a:buClr>
                <a:srgbClr val="D22630"/>
              </a:buClr>
            </a:pPr>
            <a:r>
              <a:rPr lang="en-US" altLang="ko-KR" sz="2800" dirty="0">
                <a:latin typeface="Franklin Gothic Book" panose="020B0503020102020204" pitchFamily="34" charset="0"/>
                <a:cs typeface="Tahoma" panose="020B0604030504040204" pitchFamily="34" charset="0"/>
              </a:rPr>
              <a:t>Freezer (</a:t>
            </a:r>
            <a:r>
              <a:rPr lang="en-US" sz="2800" dirty="0">
                <a:latin typeface="Franklin Gothic Book" panose="020B0503020102020204" pitchFamily="34" charset="0"/>
              </a:rPr>
              <a:t>0</a:t>
            </a:r>
            <a:r>
              <a:rPr lang="en-US" altLang="ko-KR" sz="2800" dirty="0">
                <a:latin typeface="Tahoma" panose="020B0604030504040204" pitchFamily="34" charset="0"/>
                <a:cs typeface="Tahoma" panose="020B0604030504040204" pitchFamily="34" charset="0"/>
              </a:rPr>
              <a:t>°</a:t>
            </a:r>
            <a:r>
              <a:rPr lang="en-US" altLang="ko-KR" sz="2800" dirty="0">
                <a:latin typeface="Franklin Gothic Book" panose="020B0503020102020204" pitchFamily="34" charset="0"/>
                <a:cs typeface="Tahoma" panose="020B0604030504040204" pitchFamily="34" charset="0"/>
              </a:rPr>
              <a:t>F or below)</a:t>
            </a:r>
          </a:p>
          <a:p>
            <a:pPr marL="342900" lvl="1" indent="-112713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Stops pathogen growth</a:t>
            </a:r>
          </a:p>
          <a:p>
            <a:pPr>
              <a:buClr>
                <a:srgbClr val="D22630"/>
              </a:buClr>
            </a:pPr>
            <a:endParaRPr lang="en-US" altLang="ko-KR" sz="2800" dirty="0">
              <a:latin typeface="Franklin Gothic Book" panose="020B0503020102020204" pitchFamily="34" charset="0"/>
              <a:cs typeface="Tahoma" panose="020B0604030504040204" pitchFamily="34" charset="0"/>
            </a:endParaRPr>
          </a:p>
          <a:p>
            <a:pPr>
              <a:buClr>
                <a:srgbClr val="D22630"/>
              </a:buClr>
            </a:pPr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2A38F91-5711-4A85-8BFD-C4C863BDAF6F}"/>
              </a:ext>
            </a:extLst>
          </p:cNvPr>
          <p:cNvSpPr/>
          <p:nvPr/>
        </p:nvSpPr>
        <p:spPr>
          <a:xfrm>
            <a:off x="191589" y="191588"/>
            <a:ext cx="4946468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9463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484639" y="1086428"/>
            <a:ext cx="8189098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Importance of cold temperatures</a:t>
            </a: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3F62B64A-4579-4EA2-B1D7-E5A7AB8546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8825" y="2298865"/>
            <a:ext cx="4542691" cy="4674325"/>
          </a:xfrm>
        </p:spPr>
        <p:txBody>
          <a:bodyPr>
            <a:normAutofit/>
          </a:bodyPr>
          <a:lstStyle/>
          <a:p>
            <a:pPr marL="0" indent="0" eaLnBrk="1" hangingPunct="1">
              <a:lnSpc>
                <a:spcPct val="90000"/>
              </a:lnSpc>
              <a:buClr>
                <a:srgbClr val="D22630"/>
              </a:buClr>
              <a:buNone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Temperature of TCS Food is critical during:</a:t>
            </a:r>
          </a:p>
          <a:p>
            <a:pPr marL="400050"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Thawing</a:t>
            </a:r>
          </a:p>
          <a:p>
            <a:pPr marL="400050"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Holding</a:t>
            </a:r>
          </a:p>
          <a:p>
            <a:pPr marL="400050"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Preparation</a:t>
            </a:r>
          </a:p>
          <a:p>
            <a:pPr marL="400050"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Cooling hot foods</a:t>
            </a:r>
          </a:p>
          <a:p>
            <a:pPr marL="400050"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Transporting</a:t>
            </a:r>
          </a:p>
        </p:txBody>
      </p:sp>
      <p:pic>
        <p:nvPicPr>
          <p:cNvPr id="8" name="Picture 4" descr="thermometer">
            <a:extLst>
              <a:ext uri="{FF2B5EF4-FFF2-40B4-BE49-F238E27FC236}">
                <a16:creationId xmlns:a16="http://schemas.microsoft.com/office/drawing/2014/main" id="{22047C21-1F03-4017-BC07-BDAC3A5D3B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" y="2170360"/>
            <a:ext cx="2924909" cy="3645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58715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">
            <a:extLst>
              <a:ext uri="{FF2B5EF4-FFF2-40B4-BE49-F238E27FC236}">
                <a16:creationId xmlns:a16="http://schemas.microsoft.com/office/drawing/2014/main" id="{3F62B64A-4579-4EA2-B1D7-E5A7AB8546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7932" y="2298864"/>
            <a:ext cx="4542691" cy="4674325"/>
          </a:xfrm>
        </p:spPr>
        <p:txBody>
          <a:bodyPr>
            <a:normAutofit/>
          </a:bodyPr>
          <a:lstStyle/>
          <a:p>
            <a:pPr marL="400050"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Improper cooling can cause foodborne illness outbreaks</a:t>
            </a:r>
          </a:p>
          <a:p>
            <a:pPr marL="400050"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Botulism from a baked potato held at room temperature</a:t>
            </a:r>
          </a:p>
          <a:p>
            <a:pPr marL="400050"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Some pathogens form spores if food is not cooled properly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484639" y="1086428"/>
            <a:ext cx="8189098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Importance of cold temperatures</a:t>
            </a:r>
          </a:p>
        </p:txBody>
      </p:sp>
      <p:pic>
        <p:nvPicPr>
          <p:cNvPr id="9" name="Picture 4" descr="thermometer">
            <a:extLst>
              <a:ext uri="{FF2B5EF4-FFF2-40B4-BE49-F238E27FC236}">
                <a16:creationId xmlns:a16="http://schemas.microsoft.com/office/drawing/2014/main" id="{11BFE59D-FCE7-4044-8AEE-1D7E69CA21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" y="2170360"/>
            <a:ext cx="2924909" cy="3645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53733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Lunch table">
            <a:extLst>
              <a:ext uri="{FF2B5EF4-FFF2-40B4-BE49-F238E27FC236}">
                <a16:creationId xmlns:a16="http://schemas.microsoft.com/office/drawing/2014/main" id="{93751759-342B-4770-B2B7-D915692489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7578" y="0"/>
            <a:ext cx="457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3">
            <a:extLst>
              <a:ext uri="{FF2B5EF4-FFF2-40B4-BE49-F238E27FC236}">
                <a16:creationId xmlns:a16="http://schemas.microsoft.com/office/drawing/2014/main" id="{3F62B64A-4579-4EA2-B1D7-E5A7AB8546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920" y="3134887"/>
            <a:ext cx="4542691" cy="4674325"/>
          </a:xfrm>
        </p:spPr>
        <p:txBody>
          <a:bodyPr>
            <a:normAutofit/>
          </a:bodyPr>
          <a:lstStyle/>
          <a:p>
            <a:pPr marL="400050"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Thawing at room temperature</a:t>
            </a:r>
          </a:p>
          <a:p>
            <a:pPr marL="400050"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Holding in the Danger Zone</a:t>
            </a:r>
          </a:p>
          <a:p>
            <a:pPr marL="400050"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Slowly cooling hot foods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4757022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559563" y="678003"/>
            <a:ext cx="4235407" cy="184665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Common errors in temperature handling of </a:t>
            </a:r>
            <a:r>
              <a:rPr kumimoji="0" lang="en-US" sz="3600" b="1" i="0" u="none" strike="noStrike" kern="1200" cap="all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tcs</a:t>
            </a: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 food</a:t>
            </a:r>
          </a:p>
        </p:txBody>
      </p:sp>
    </p:spTree>
    <p:extLst>
      <p:ext uri="{BB962C8B-B14F-4D97-AF65-F5344CB8AC3E}">
        <p14:creationId xmlns:p14="http://schemas.microsoft.com/office/powerpoint/2010/main" val="8037508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22180A14-5A75-4ED2-ACC1-33A68E414657}"/>
              </a:ext>
            </a:extLst>
          </p:cNvPr>
          <p:cNvSpPr/>
          <p:nvPr/>
        </p:nvSpPr>
        <p:spPr>
          <a:xfrm>
            <a:off x="6054159" y="4410024"/>
            <a:ext cx="2804849" cy="923539"/>
          </a:xfrm>
          <a:prstGeom prst="rect">
            <a:avLst/>
          </a:prstGeom>
          <a:solidFill>
            <a:srgbClr val="00AEC7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6F8DF81-7961-4A66-8F45-88813BD9F2F6}"/>
              </a:ext>
            </a:extLst>
          </p:cNvPr>
          <p:cNvSpPr/>
          <p:nvPr/>
        </p:nvSpPr>
        <p:spPr>
          <a:xfrm>
            <a:off x="3253080" y="4422724"/>
            <a:ext cx="2711179" cy="923539"/>
          </a:xfrm>
          <a:prstGeom prst="rect">
            <a:avLst/>
          </a:prstGeom>
          <a:solidFill>
            <a:srgbClr val="D2263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F6DE9C9-780F-4F56-9C79-139846F8D54D}"/>
              </a:ext>
            </a:extLst>
          </p:cNvPr>
          <p:cNvSpPr/>
          <p:nvPr/>
        </p:nvSpPr>
        <p:spPr>
          <a:xfrm>
            <a:off x="331737" y="4422724"/>
            <a:ext cx="2804849" cy="923539"/>
          </a:xfrm>
          <a:prstGeom prst="rect">
            <a:avLst/>
          </a:prstGeom>
          <a:solidFill>
            <a:srgbClr val="F1B3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484639" y="1086428"/>
            <a:ext cx="8189098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Thawing </a:t>
            </a:r>
            <a:r>
              <a:rPr kumimoji="0" lang="en-US" sz="3600" b="1" i="0" u="none" strike="noStrike" kern="1200" cap="all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tcs</a:t>
            </a: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 foods</a:t>
            </a:r>
          </a:p>
        </p:txBody>
      </p:sp>
      <p:pic>
        <p:nvPicPr>
          <p:cNvPr id="7" name="Picture 9" descr="turkey in frig">
            <a:extLst>
              <a:ext uri="{FF2B5EF4-FFF2-40B4-BE49-F238E27FC236}">
                <a16:creationId xmlns:a16="http://schemas.microsoft.com/office/drawing/2014/main" id="{B00D70BF-4B28-4DBC-91C9-564DAB982EF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 b="1317"/>
          <a:stretch/>
        </p:blipFill>
        <p:spPr bwMode="auto">
          <a:xfrm>
            <a:off x="331737" y="2477770"/>
            <a:ext cx="2776538" cy="1784350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8" name="Picture 10" descr="turkey in oven">
            <a:extLst>
              <a:ext uri="{FF2B5EF4-FFF2-40B4-BE49-F238E27FC236}">
                <a16:creationId xmlns:a16="http://schemas.microsoft.com/office/drawing/2014/main" id="{71486FE4-E9B5-44A2-9804-7C860ABDCE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2635" y="2489676"/>
            <a:ext cx="2747899" cy="1784350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11" name="Picture 11" descr="turkey in sink">
            <a:extLst>
              <a:ext uri="{FF2B5EF4-FFF2-40B4-BE49-F238E27FC236}">
                <a16:creationId xmlns:a16="http://schemas.microsoft.com/office/drawing/2014/main" id="{04247E6B-7DA0-4E3A-8192-F613A57E0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261955" y="2477769"/>
            <a:ext cx="2667000" cy="1784350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19" name="Rectangle 9">
            <a:extLst>
              <a:ext uri="{FF2B5EF4-FFF2-40B4-BE49-F238E27FC236}">
                <a16:creationId xmlns:a16="http://schemas.microsoft.com/office/drawing/2014/main" id="{D1DC29EF-53BB-4588-856D-BE18FA1DE7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636" y="4610185"/>
            <a:ext cx="25720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2800" b="1" dirty="0">
                <a:solidFill>
                  <a:schemeClr val="bg1"/>
                </a:solidFill>
                <a:latin typeface="Franklin Gothic Book" panose="020B0503020102020204" pitchFamily="34" charset="0"/>
                <a:cs typeface="Tahoma" panose="020B0604030504040204" pitchFamily="34" charset="0"/>
              </a:rPr>
              <a:t>Refrigerator</a:t>
            </a:r>
            <a:endParaRPr lang="en-US" altLang="en-US" b="1" dirty="0">
              <a:solidFill>
                <a:schemeClr val="bg1"/>
              </a:solidFill>
              <a:latin typeface="Franklin Gothic Book" panose="020B0503020102020204" pitchFamily="34" charset="0"/>
              <a:cs typeface="Tahoma" panose="020B0604030504040204" pitchFamily="34" charset="0"/>
            </a:endParaRPr>
          </a:p>
        </p:txBody>
      </p:sp>
      <p:sp>
        <p:nvSpPr>
          <p:cNvPr id="20" name="Rectangle 10">
            <a:extLst>
              <a:ext uri="{FF2B5EF4-FFF2-40B4-BE49-F238E27FC236}">
                <a16:creationId xmlns:a16="http://schemas.microsoft.com/office/drawing/2014/main" id="{CFAABEA9-587C-4BA8-A523-D13015685D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9343" y="4607147"/>
            <a:ext cx="318425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2800" b="1" dirty="0">
                <a:solidFill>
                  <a:schemeClr val="bg1"/>
                </a:solidFill>
                <a:latin typeface="Franklin Gothic Book" panose="020B0503020102020204" pitchFamily="34" charset="0"/>
                <a:cs typeface="Tahoma" panose="020B0604030504040204" pitchFamily="34" charset="0"/>
              </a:rPr>
              <a:t>Cooking Process</a:t>
            </a:r>
          </a:p>
        </p:txBody>
      </p:sp>
      <p:sp>
        <p:nvSpPr>
          <p:cNvPr id="21" name="Rectangle 11">
            <a:extLst>
              <a:ext uri="{FF2B5EF4-FFF2-40B4-BE49-F238E27FC236}">
                <a16:creationId xmlns:a16="http://schemas.microsoft.com/office/drawing/2014/main" id="{4DF0DDE9-ED04-4BBD-8EF6-A5AF4B3282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87374" y="4579407"/>
            <a:ext cx="274158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2800" b="1" dirty="0">
                <a:solidFill>
                  <a:schemeClr val="bg1"/>
                </a:solidFill>
                <a:latin typeface="Franklin Gothic Book" panose="020B0503020102020204" pitchFamily="34" charset="0"/>
                <a:cs typeface="Tahoma" panose="020B0604030504040204" pitchFamily="34" charset="0"/>
              </a:rPr>
              <a:t>Running</a:t>
            </a:r>
            <a:r>
              <a:rPr lang="en-US" altLang="en-US" b="1" dirty="0">
                <a:solidFill>
                  <a:schemeClr val="bg1"/>
                </a:solidFill>
                <a:latin typeface="Franklin Gothic Book" panose="020B050302010202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800" b="1" dirty="0">
                <a:solidFill>
                  <a:schemeClr val="bg1"/>
                </a:solidFill>
                <a:latin typeface="Franklin Gothic Book" panose="020B0503020102020204" pitchFamily="34" charset="0"/>
                <a:cs typeface="Tahoma" panose="020B0604030504040204" pitchFamily="34" charset="0"/>
              </a:rPr>
              <a:t>Water</a:t>
            </a:r>
            <a:endParaRPr lang="en-US" altLang="en-US" b="1" dirty="0">
              <a:solidFill>
                <a:schemeClr val="bg1"/>
              </a:solidFill>
              <a:latin typeface="Franklin Gothic Book" panose="020B0503020102020204" pitchFamily="34" charset="0"/>
              <a:cs typeface="Tahoma" panose="020B0604030504040204" pitchFamily="34" charset="0"/>
            </a:endParaRPr>
          </a:p>
        </p:txBody>
      </p:sp>
      <p:pic>
        <p:nvPicPr>
          <p:cNvPr id="28" name="Picture 12" descr="Potentially Hazardous Food">
            <a:extLst>
              <a:ext uri="{FF2B5EF4-FFF2-40B4-BE49-F238E27FC236}">
                <a16:creationId xmlns:a16="http://schemas.microsoft.com/office/drawing/2014/main" id="{B40195B8-CFD5-41D6-BB11-3914CC4199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2023" y="336121"/>
            <a:ext cx="1432651" cy="1500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27883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Straight Edge 2">
    <a:dk1>
      <a:srgbClr val="003366"/>
    </a:dk1>
    <a:lt1>
      <a:srgbClr val="FFFFFF"/>
    </a:lt1>
    <a:dk2>
      <a:srgbClr val="003366"/>
    </a:dk2>
    <a:lt2>
      <a:srgbClr val="E3E2C7"/>
    </a:lt2>
    <a:accent1>
      <a:srgbClr val="CCCC99"/>
    </a:accent1>
    <a:accent2>
      <a:srgbClr val="003366"/>
    </a:accent2>
    <a:accent3>
      <a:srgbClr val="FFFFFF"/>
    </a:accent3>
    <a:accent4>
      <a:srgbClr val="002A56"/>
    </a:accent4>
    <a:accent5>
      <a:srgbClr val="E2E2CA"/>
    </a:accent5>
    <a:accent6>
      <a:srgbClr val="002D5C"/>
    </a:accent6>
    <a:hlink>
      <a:srgbClr val="003366"/>
    </a:hlink>
    <a:folHlink>
      <a:srgbClr val="800000"/>
    </a:folHlink>
  </a:clrScheme>
  <a:fontScheme name="Straight Edge">
    <a:majorFont>
      <a:latin typeface="Times New Roman"/>
      <a:ea typeface=""/>
      <a:cs typeface=""/>
    </a:majorFont>
    <a:minorFont>
      <a:latin typeface="Times New Roman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447E0BC95FFB34588F39CC8476B1C06" ma:contentTypeVersion="5" ma:contentTypeDescription="Create a new document." ma:contentTypeScope="" ma:versionID="0792814bf0587981aebdf3a620b53ee0">
  <xsd:schema xmlns:xsd="http://www.w3.org/2001/XMLSchema" xmlns:xs="http://www.w3.org/2001/XMLSchema" xmlns:p="http://schemas.microsoft.com/office/2006/metadata/properties" xmlns:ns3="e8f4c7ce-057b-4e21-9353-0b78335ecec4" xmlns:ns4="a16d3d09-882a-4e95-b91f-206a1b605909" targetNamespace="http://schemas.microsoft.com/office/2006/metadata/properties" ma:root="true" ma:fieldsID="cc0887bb8adb6df8112797a0bbac477b" ns3:_="" ns4:_="">
    <xsd:import namespace="e8f4c7ce-057b-4e21-9353-0b78335ecec4"/>
    <xsd:import namespace="a16d3d09-882a-4e95-b91f-206a1b6059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8f4c7ce-057b-4e21-9353-0b78335ecec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6d3d09-882a-4e95-b91f-206a1b60590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41FE3FA-1AE5-46FA-83C8-2482F37C6C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8f4c7ce-057b-4e21-9353-0b78335ecec4"/>
    <ds:schemaRef ds:uri="a16d3d09-882a-4e95-b91f-206a1b6059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1055A09-36D0-4ED1-91A2-FD658ACA4A6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5EE38F2-8178-4033-973A-F543C322393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1113</Words>
  <Application>Microsoft Office PowerPoint</Application>
  <PresentationFormat>On-screen Show (4:3)</PresentationFormat>
  <Paragraphs>279</Paragraphs>
  <Slides>26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8" baseType="lpstr">
      <vt:lpstr>Arial</vt:lpstr>
      <vt:lpstr>Calibri</vt:lpstr>
      <vt:lpstr>Calibri Light</vt:lpstr>
      <vt:lpstr>Comic Sans MS</vt:lpstr>
      <vt:lpstr>Franklin Gothic Book</vt:lpstr>
      <vt:lpstr>Franklin Gothic Demi</vt:lpstr>
      <vt:lpstr>Franklin Gothic Medium</vt:lpstr>
      <vt:lpstr>Tahoma</vt:lpstr>
      <vt:lpstr>Times</vt:lpstr>
      <vt:lpstr>Verdana</vt:lpstr>
      <vt:lpstr>Webdings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UNDERSTANDING CHECK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Doty, Erin (edoty@uidaho.edu)</dc:creator>
  <cp:lastModifiedBy>Doty, Erin (edoty@uidaho.edu)</cp:lastModifiedBy>
  <cp:revision>19</cp:revision>
  <dcterms:created xsi:type="dcterms:W3CDTF">2019-07-16T16:37:03Z</dcterms:created>
  <dcterms:modified xsi:type="dcterms:W3CDTF">2019-10-17T17:10:24Z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0x010100C447E0BC95FFB34588F39CC8476B1C06</vt:lpwstr>
  </property>
</Properties>
</file>