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4.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7"/>
  </p:notesMasterIdLst>
  <p:sldIdLst>
    <p:sldId id="355" r:id="rId3"/>
    <p:sldId id="342" r:id="rId4"/>
    <p:sldId id="357" r:id="rId5"/>
    <p:sldId id="346" r:id="rId6"/>
    <p:sldId id="348" r:id="rId7"/>
    <p:sldId id="349" r:id="rId8"/>
    <p:sldId id="350" r:id="rId9"/>
    <p:sldId id="257" r:id="rId10"/>
    <p:sldId id="356" r:id="rId11"/>
    <p:sldId id="258" r:id="rId12"/>
    <p:sldId id="358" r:id="rId13"/>
    <p:sldId id="260" r:id="rId14"/>
    <p:sldId id="261" r:id="rId15"/>
    <p:sldId id="262" r:id="rId16"/>
    <p:sldId id="263" r:id="rId17"/>
    <p:sldId id="264" r:id="rId18"/>
    <p:sldId id="265" r:id="rId19"/>
    <p:sldId id="266" r:id="rId20"/>
    <p:sldId id="351" r:id="rId21"/>
    <p:sldId id="352" r:id="rId22"/>
    <p:sldId id="809" r:id="rId23"/>
    <p:sldId id="837" r:id="rId24"/>
    <p:sldId id="560" r:id="rId25"/>
    <p:sldId id="465" r:id="rId26"/>
    <p:sldId id="353" r:id="rId27"/>
    <p:sldId id="844" r:id="rId28"/>
    <p:sldId id="276" r:id="rId29"/>
    <p:sldId id="277" r:id="rId30"/>
    <p:sldId id="865" r:id="rId31"/>
    <p:sldId id="866" r:id="rId32"/>
    <p:sldId id="868" r:id="rId33"/>
    <p:sldId id="869" r:id="rId34"/>
    <p:sldId id="870" r:id="rId35"/>
    <p:sldId id="871" r:id="rId36"/>
    <p:sldId id="872" r:id="rId37"/>
    <p:sldId id="273" r:id="rId38"/>
    <p:sldId id="327" r:id="rId39"/>
    <p:sldId id="320" r:id="rId40"/>
    <p:sldId id="335" r:id="rId41"/>
    <p:sldId id="339" r:id="rId42"/>
    <p:sldId id="340" r:id="rId43"/>
    <p:sldId id="268" r:id="rId44"/>
    <p:sldId id="341" r:id="rId45"/>
    <p:sldId id="29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83C924-8F8C-4BED-B724-BA03450C0AED}" v="23" dt="2024-03-18T21:40:04.293"/>
    <p1510:client id="{4FEE4BFB-A747-4B42-8FFB-323A7F17A584}" v="2" dt="2024-03-18T22:38:38.2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1" autoAdjust="0"/>
    <p:restoredTop sz="94660"/>
  </p:normalViewPr>
  <p:slideViewPr>
    <p:cSldViewPr snapToGrid="0">
      <p:cViewPr varScale="1">
        <p:scale>
          <a:sx n="76" d="100"/>
          <a:sy n="76" d="100"/>
        </p:scale>
        <p:origin x="108" y="1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microsoft.com/office/2015/10/relationships/revisionInfo" Target="revisionInfo.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 Nielsen" userId="bfcd449d-37da-4377-a963-4b7f60bf9dc8" providerId="ADAL" clId="{4FEE4BFB-A747-4B42-8FFB-323A7F17A584}"/>
    <pc:docChg chg="custSel addSld delSld modSld sldOrd">
      <pc:chgData name="Jess Nielsen" userId="bfcd449d-37da-4377-a963-4b7f60bf9dc8" providerId="ADAL" clId="{4FEE4BFB-A747-4B42-8FFB-323A7F17A584}" dt="2024-03-18T22:44:34.114" v="18" actId="2696"/>
      <pc:docMkLst>
        <pc:docMk/>
      </pc:docMkLst>
      <pc:sldChg chg="del">
        <pc:chgData name="Jess Nielsen" userId="bfcd449d-37da-4377-a963-4b7f60bf9dc8" providerId="ADAL" clId="{4FEE4BFB-A747-4B42-8FFB-323A7F17A584}" dt="2024-03-18T22:41:34.480" v="8" actId="2696"/>
        <pc:sldMkLst>
          <pc:docMk/>
          <pc:sldMk cId="1908285006" sldId="256"/>
        </pc:sldMkLst>
      </pc:sldChg>
      <pc:sldChg chg="delSp mod">
        <pc:chgData name="Jess Nielsen" userId="bfcd449d-37da-4377-a963-4b7f60bf9dc8" providerId="ADAL" clId="{4FEE4BFB-A747-4B42-8FFB-323A7F17A584}" dt="2024-03-18T22:43:45.612" v="15" actId="21"/>
        <pc:sldMkLst>
          <pc:docMk/>
          <pc:sldMk cId="1061879033" sldId="261"/>
        </pc:sldMkLst>
        <pc:spChg chg="del">
          <ac:chgData name="Jess Nielsen" userId="bfcd449d-37da-4377-a963-4b7f60bf9dc8" providerId="ADAL" clId="{4FEE4BFB-A747-4B42-8FFB-323A7F17A584}" dt="2024-03-18T22:43:45.612" v="15" actId="21"/>
          <ac:spMkLst>
            <pc:docMk/>
            <pc:sldMk cId="1061879033" sldId="261"/>
            <ac:spMk id="3" creationId="{B0C8EE26-641E-5573-F48F-510DF4260AC8}"/>
          </ac:spMkLst>
        </pc:spChg>
      </pc:sldChg>
      <pc:sldChg chg="delSp mod">
        <pc:chgData name="Jess Nielsen" userId="bfcd449d-37da-4377-a963-4b7f60bf9dc8" providerId="ADAL" clId="{4FEE4BFB-A747-4B42-8FFB-323A7F17A584}" dt="2024-03-18T22:43:51.216" v="16" actId="21"/>
        <pc:sldMkLst>
          <pc:docMk/>
          <pc:sldMk cId="2762040536" sldId="265"/>
        </pc:sldMkLst>
        <pc:spChg chg="del">
          <ac:chgData name="Jess Nielsen" userId="bfcd449d-37da-4377-a963-4b7f60bf9dc8" providerId="ADAL" clId="{4FEE4BFB-A747-4B42-8FFB-323A7F17A584}" dt="2024-03-18T22:43:51.216" v="16" actId="21"/>
          <ac:spMkLst>
            <pc:docMk/>
            <pc:sldMk cId="2762040536" sldId="265"/>
            <ac:spMk id="3" creationId="{DA656E7D-739B-2D8F-9AB0-D1B07A4C0E91}"/>
          </ac:spMkLst>
        </pc:spChg>
      </pc:sldChg>
      <pc:sldChg chg="del">
        <pc:chgData name="Jess Nielsen" userId="bfcd449d-37da-4377-a963-4b7f60bf9dc8" providerId="ADAL" clId="{4FEE4BFB-A747-4B42-8FFB-323A7F17A584}" dt="2024-03-18T22:44:34.114" v="18" actId="2696"/>
        <pc:sldMkLst>
          <pc:docMk/>
          <pc:sldMk cId="3080905991" sldId="267"/>
        </pc:sldMkLst>
      </pc:sldChg>
      <pc:sldChg chg="delSp mod">
        <pc:chgData name="Jess Nielsen" userId="bfcd449d-37da-4377-a963-4b7f60bf9dc8" providerId="ADAL" clId="{4FEE4BFB-A747-4B42-8FFB-323A7F17A584}" dt="2024-03-18T22:44:12.163" v="17" actId="21"/>
        <pc:sldMkLst>
          <pc:docMk/>
          <pc:sldMk cId="3481043721" sldId="268"/>
        </pc:sldMkLst>
        <pc:spChg chg="del">
          <ac:chgData name="Jess Nielsen" userId="bfcd449d-37da-4377-a963-4b7f60bf9dc8" providerId="ADAL" clId="{4FEE4BFB-A747-4B42-8FFB-323A7F17A584}" dt="2024-03-18T22:44:12.163" v="17" actId="21"/>
          <ac:spMkLst>
            <pc:docMk/>
            <pc:sldMk cId="3481043721" sldId="268"/>
            <ac:spMk id="3" creationId="{0CC4D1A7-73C2-60C1-EE0D-4C2EF606E9F0}"/>
          </ac:spMkLst>
        </pc:spChg>
      </pc:sldChg>
      <pc:sldChg chg="delSp modSp mod">
        <pc:chgData name="Jess Nielsen" userId="bfcd449d-37da-4377-a963-4b7f60bf9dc8" providerId="ADAL" clId="{4FEE4BFB-A747-4B42-8FFB-323A7F17A584}" dt="2024-03-18T22:43:18.395" v="13" actId="1076"/>
        <pc:sldMkLst>
          <pc:docMk/>
          <pc:sldMk cId="2368316364" sldId="350"/>
        </pc:sldMkLst>
        <pc:spChg chg="del">
          <ac:chgData name="Jess Nielsen" userId="bfcd449d-37da-4377-a963-4b7f60bf9dc8" providerId="ADAL" clId="{4FEE4BFB-A747-4B42-8FFB-323A7F17A584}" dt="2024-03-18T22:43:09.101" v="11" actId="21"/>
          <ac:spMkLst>
            <pc:docMk/>
            <pc:sldMk cId="2368316364" sldId="350"/>
            <ac:spMk id="2" creationId="{428C7AD0-8747-68C4-4CB8-E54010512B4D}"/>
          </ac:spMkLst>
        </pc:spChg>
        <pc:spChg chg="mod">
          <ac:chgData name="Jess Nielsen" userId="bfcd449d-37da-4377-a963-4b7f60bf9dc8" providerId="ADAL" clId="{4FEE4BFB-A747-4B42-8FFB-323A7F17A584}" dt="2024-03-18T22:43:18.395" v="13" actId="1076"/>
          <ac:spMkLst>
            <pc:docMk/>
            <pc:sldMk cId="2368316364" sldId="350"/>
            <ac:spMk id="3" creationId="{78FD9FED-EFC0-88DC-E3CB-33B3F343B5EC}"/>
          </ac:spMkLst>
        </pc:spChg>
      </pc:sldChg>
      <pc:sldChg chg="delSp modSp mod">
        <pc:chgData name="Jess Nielsen" userId="bfcd449d-37da-4377-a963-4b7f60bf9dc8" providerId="ADAL" clId="{4FEE4BFB-A747-4B42-8FFB-323A7F17A584}" dt="2024-03-18T22:42:12.024" v="10" actId="1076"/>
        <pc:sldMkLst>
          <pc:docMk/>
          <pc:sldMk cId="3898966986" sldId="355"/>
        </pc:sldMkLst>
        <pc:spChg chg="mod">
          <ac:chgData name="Jess Nielsen" userId="bfcd449d-37da-4377-a963-4b7f60bf9dc8" providerId="ADAL" clId="{4FEE4BFB-A747-4B42-8FFB-323A7F17A584}" dt="2024-03-18T22:42:12.024" v="10" actId="1076"/>
          <ac:spMkLst>
            <pc:docMk/>
            <pc:sldMk cId="3898966986" sldId="355"/>
            <ac:spMk id="2" creationId="{18AF8898-C20D-2CC8-D95D-4BEF64775E15}"/>
          </ac:spMkLst>
        </pc:spChg>
        <pc:spChg chg="del">
          <ac:chgData name="Jess Nielsen" userId="bfcd449d-37da-4377-a963-4b7f60bf9dc8" providerId="ADAL" clId="{4FEE4BFB-A747-4B42-8FFB-323A7F17A584}" dt="2024-03-18T22:41:52.457" v="9" actId="21"/>
          <ac:spMkLst>
            <pc:docMk/>
            <pc:sldMk cId="3898966986" sldId="355"/>
            <ac:spMk id="3" creationId="{E1DBC30D-58DA-DEDD-3ADE-FA2F512F7CE4}"/>
          </ac:spMkLst>
        </pc:spChg>
      </pc:sldChg>
      <pc:sldChg chg="delSp mod">
        <pc:chgData name="Jess Nielsen" userId="bfcd449d-37da-4377-a963-4b7f60bf9dc8" providerId="ADAL" clId="{4FEE4BFB-A747-4B42-8FFB-323A7F17A584}" dt="2024-03-18T22:43:38.972" v="14" actId="21"/>
        <pc:sldMkLst>
          <pc:docMk/>
          <pc:sldMk cId="502486641" sldId="356"/>
        </pc:sldMkLst>
        <pc:spChg chg="del">
          <ac:chgData name="Jess Nielsen" userId="bfcd449d-37da-4377-a963-4b7f60bf9dc8" providerId="ADAL" clId="{4FEE4BFB-A747-4B42-8FFB-323A7F17A584}" dt="2024-03-18T22:43:38.972" v="14" actId="21"/>
          <ac:spMkLst>
            <pc:docMk/>
            <pc:sldMk cId="502486641" sldId="356"/>
            <ac:spMk id="3" creationId="{FED361F7-E5F4-4C0A-B198-9AB95E101457}"/>
          </ac:spMkLst>
        </pc:spChg>
      </pc:sldChg>
      <pc:sldChg chg="add">
        <pc:chgData name="Jess Nielsen" userId="bfcd449d-37da-4377-a963-4b7f60bf9dc8" providerId="ADAL" clId="{4FEE4BFB-A747-4B42-8FFB-323A7F17A584}" dt="2024-03-18T22:38:38.201" v="7"/>
        <pc:sldMkLst>
          <pc:docMk/>
          <pc:sldMk cId="3377797876" sldId="465"/>
        </pc:sldMkLst>
      </pc:sldChg>
      <pc:sldChg chg="del ord">
        <pc:chgData name="Jess Nielsen" userId="bfcd449d-37da-4377-a963-4b7f60bf9dc8" providerId="ADAL" clId="{4FEE4BFB-A747-4B42-8FFB-323A7F17A584}" dt="2024-03-18T22:36:23.373" v="4" actId="2696"/>
        <pc:sldMkLst>
          <pc:docMk/>
          <pc:sldMk cId="1742923525" sldId="535"/>
        </pc:sldMkLst>
      </pc:sldChg>
      <pc:sldChg chg="add del">
        <pc:chgData name="Jess Nielsen" userId="bfcd449d-37da-4377-a963-4b7f60bf9dc8" providerId="ADAL" clId="{4FEE4BFB-A747-4B42-8FFB-323A7F17A584}" dt="2024-03-18T22:38:31.269" v="6" actId="2696"/>
        <pc:sldMkLst>
          <pc:docMk/>
          <pc:sldMk cId="3659841169" sldId="56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255658-1ACC-43E7-9722-F80325F125AA}" type="datetimeFigureOut">
              <a:rPr lang="en-US" smtClean="0"/>
              <a:t>3/18/2024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7FDF34-82A1-46E2-B9E1-FFCDDD656B60}" type="slidenum">
              <a:rPr lang="en-US" smtClean="0"/>
              <a:t>‹#›</a:t>
            </a:fld>
            <a:endParaRPr lang="en-US"/>
          </a:p>
        </p:txBody>
      </p:sp>
    </p:spTree>
    <p:extLst>
      <p:ext uri="{BB962C8B-B14F-4D97-AF65-F5344CB8AC3E}">
        <p14:creationId xmlns:p14="http://schemas.microsoft.com/office/powerpoint/2010/main" val="2456949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002DB3-141C-4EC0-97C7-5A05CA1144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1518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B2E083-CB20-4843-968E-E6E054D6EB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4179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B2E083-CB20-4843-968E-E6E054D6EB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7048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B2E083-CB20-4843-968E-E6E054D6EB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6064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554">
              <a:buFont typeface="Arial" pitchFamily="34" charset="0"/>
              <a:buChar char="•"/>
              <a:defRPr/>
            </a:pPr>
            <a:endParaRPr lang="en-US" dirty="0"/>
          </a:p>
        </p:txBody>
      </p:sp>
      <p:sp>
        <p:nvSpPr>
          <p:cNvPr id="4" name="Slide Number Placeholder 3"/>
          <p:cNvSpPr>
            <a:spLocks noGrp="1"/>
          </p:cNvSpPr>
          <p:nvPr>
            <p:ph type="sldNum" sz="quarter" idx="10"/>
          </p:nvPr>
        </p:nvSpPr>
        <p:spPr/>
        <p:txBody>
          <a:bodyPr/>
          <a:lstStyle/>
          <a:p>
            <a:fld id="{CE1AE0BC-1DFC-4B03-9C20-C539AE23E1E7}" type="slidenum">
              <a:rPr lang="en-US" smtClean="0"/>
              <a:pPr/>
              <a:t>37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Water Right 74-14993</a:t>
            </a:r>
          </a:p>
          <a:p>
            <a:pPr>
              <a:buFont typeface="Arial" pitchFamily="34" charset="0"/>
              <a:buChar char="•"/>
            </a:pPr>
            <a:r>
              <a:rPr lang="en-US" dirty="0"/>
              <a:t>Conditions: </a:t>
            </a:r>
          </a:p>
          <a:p>
            <a:pPr lvl="1">
              <a:buFont typeface="Arial" pitchFamily="34" charset="0"/>
              <a:buChar char="•"/>
            </a:pPr>
            <a:r>
              <a:rPr lang="en-US" dirty="0"/>
              <a:t>Fifteen (15) </a:t>
            </a:r>
            <a:r>
              <a:rPr lang="en-US" dirty="0" err="1"/>
              <a:t>cfs</a:t>
            </a:r>
            <a:r>
              <a:rPr lang="en-US" dirty="0"/>
              <a:t> of the thirty-five (35) </a:t>
            </a:r>
            <a:r>
              <a:rPr lang="en-US" dirty="0" err="1"/>
              <a:t>cfs</a:t>
            </a:r>
            <a:r>
              <a:rPr lang="en-US" dirty="0"/>
              <a:t> is subordinated to all diversions, including high water or flood water authorized under the Lemhi River basin decree.</a:t>
            </a:r>
          </a:p>
          <a:p>
            <a:pPr lvl="1">
              <a:buFont typeface="Arial" pitchFamily="34" charset="0"/>
              <a:buChar char="•"/>
            </a:pPr>
            <a:r>
              <a:rPr lang="en-US" dirty="0"/>
              <a:t>The purpose of this minimum stream flow is to provide for the passage of </a:t>
            </a:r>
            <a:r>
              <a:rPr lang="en-US" dirty="0" err="1"/>
              <a:t>anadromous</a:t>
            </a:r>
            <a:r>
              <a:rPr lang="en-US" dirty="0"/>
              <a:t> fish in the authorized river reach.</a:t>
            </a:r>
          </a:p>
          <a:p>
            <a:pPr lvl="1"/>
            <a:endParaRPr lang="en-US" baseline="0" dirty="0"/>
          </a:p>
          <a:p>
            <a:pPr defTabSz="966554">
              <a:buFont typeface="Arial" pitchFamily="34" charset="0"/>
              <a:buChar char="•"/>
              <a:defRPr/>
            </a:pPr>
            <a:endParaRPr lang="en-US" dirty="0"/>
          </a:p>
        </p:txBody>
      </p:sp>
      <p:sp>
        <p:nvSpPr>
          <p:cNvPr id="4" name="Slide Number Placeholder 3"/>
          <p:cNvSpPr>
            <a:spLocks noGrp="1"/>
          </p:cNvSpPr>
          <p:nvPr>
            <p:ph type="sldNum" sz="quarter" idx="10"/>
          </p:nvPr>
        </p:nvSpPr>
        <p:spPr/>
        <p:txBody>
          <a:bodyPr/>
          <a:lstStyle/>
          <a:p>
            <a:fld id="{CE1AE0BC-1DFC-4B03-9C20-C539AE23E1E7}" type="slidenum">
              <a:rPr lang="en-US" smtClean="0"/>
              <a:pPr/>
              <a:t>38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57% of the</a:t>
            </a:r>
            <a:r>
              <a:rPr lang="en-US" baseline="0" dirty="0"/>
              <a:t> surface area of Idaho is within the Snake River Basin (State Water Plan, pg. 43).</a:t>
            </a:r>
          </a:p>
          <a:p>
            <a:endParaRPr lang="en-US" baseline="0" dirty="0"/>
          </a:p>
          <a:p>
            <a:r>
              <a:rPr lang="en-US" baseline="0" dirty="0"/>
              <a:t>Water supply for 76% of Idaho’s population (State Water Plan, pg 43.</a:t>
            </a:r>
          </a:p>
          <a:p>
            <a:endParaRPr lang="en-US" baseline="0" dirty="0"/>
          </a:p>
          <a:p>
            <a:r>
              <a:rPr lang="en-US" dirty="0"/>
              <a:t>Three critical locations on the Snake River: Weiser, </a:t>
            </a:r>
            <a:r>
              <a:rPr lang="en-US" dirty="0" err="1"/>
              <a:t>Murhpy</a:t>
            </a:r>
            <a:r>
              <a:rPr lang="en-US" dirty="0"/>
              <a:t>, Milner</a:t>
            </a:r>
          </a:p>
        </p:txBody>
      </p:sp>
      <p:sp>
        <p:nvSpPr>
          <p:cNvPr id="4" name="Slide Number Placeholder 3"/>
          <p:cNvSpPr>
            <a:spLocks noGrp="1"/>
          </p:cNvSpPr>
          <p:nvPr>
            <p:ph type="sldNum" sz="quarter" idx="10"/>
          </p:nvPr>
        </p:nvSpPr>
        <p:spPr/>
        <p:txBody>
          <a:bodyPr/>
          <a:lstStyle/>
          <a:p>
            <a:fld id="{CE1AE0BC-1DFC-4B03-9C20-C539AE23E1E7}" type="slidenum">
              <a:rPr lang="en-US" smtClean="0"/>
              <a:pPr/>
              <a:t>39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buFont typeface="Arial" pitchFamily="34" charset="0"/>
              <a:buChar char="•"/>
            </a:pPr>
            <a:r>
              <a:rPr lang="en-US" dirty="0"/>
              <a:t> Water right 37-7919:</a:t>
            </a:r>
          </a:p>
          <a:p>
            <a:pPr lvl="1">
              <a:buFont typeface="Arial" pitchFamily="34" charset="0"/>
              <a:buChar char="•"/>
            </a:pPr>
            <a:r>
              <a:rPr lang="en-US" dirty="0"/>
              <a:t>70 </a:t>
            </a:r>
            <a:r>
              <a:rPr lang="en-US" dirty="0" err="1"/>
              <a:t>cfs</a:t>
            </a:r>
            <a:r>
              <a:rPr lang="en-US" dirty="0"/>
              <a:t>, Priority</a:t>
            </a:r>
            <a:r>
              <a:rPr lang="en-US" baseline="0" dirty="0"/>
              <a:t> Date:  6/19/1981</a:t>
            </a:r>
            <a:endParaRPr lang="en-US" dirty="0"/>
          </a:p>
          <a:p>
            <a:pPr lvl="1">
              <a:buFont typeface="Arial" pitchFamily="34" charset="0"/>
              <a:buChar char="•"/>
            </a:pPr>
            <a:r>
              <a:rPr lang="en-US" dirty="0"/>
              <a:t>Requested</a:t>
            </a:r>
            <a:r>
              <a:rPr lang="en-US" baseline="0" dirty="0"/>
              <a:t> by IDFG to protect trout fisheries from confluence with Warm Springs Creek to Bellevue Canal</a:t>
            </a:r>
          </a:p>
          <a:p>
            <a:pPr lvl="1">
              <a:buFont typeface="Arial" pitchFamily="34" charset="0"/>
              <a:buChar char="•"/>
            </a:pPr>
            <a:r>
              <a:rPr lang="en-US" baseline="0" dirty="0"/>
              <a:t>Rate justified based upon 1970s methodology</a:t>
            </a:r>
          </a:p>
          <a:p>
            <a:pPr lvl="1">
              <a:buFont typeface="Arial" pitchFamily="34" charset="0"/>
              <a:buNone/>
            </a:pPr>
            <a:endParaRPr lang="en-US" baseline="0" dirty="0"/>
          </a:p>
          <a:p>
            <a:pPr>
              <a:buFont typeface="Arial" pitchFamily="34" charset="0"/>
              <a:buChar char="•"/>
            </a:pPr>
            <a:r>
              <a:rPr lang="en-US" dirty="0"/>
              <a:t>Water right 37-8258:</a:t>
            </a:r>
          </a:p>
          <a:p>
            <a:pPr lvl="1">
              <a:buFont typeface="Arial" pitchFamily="34" charset="0"/>
              <a:buChar char="•"/>
            </a:pPr>
            <a:r>
              <a:rPr lang="en-US" dirty="0"/>
              <a:t>150-200 </a:t>
            </a:r>
            <a:r>
              <a:rPr lang="en-US" dirty="0" err="1"/>
              <a:t>cfs</a:t>
            </a:r>
            <a:r>
              <a:rPr lang="en-US" dirty="0"/>
              <a:t>, Priority</a:t>
            </a:r>
            <a:r>
              <a:rPr lang="en-US" baseline="0" dirty="0"/>
              <a:t> Date:  6/19/1981</a:t>
            </a:r>
            <a:endParaRPr lang="en-US" dirty="0"/>
          </a:p>
          <a:p>
            <a:pPr lvl="1">
              <a:buFont typeface="Arial" pitchFamily="34" charset="0"/>
              <a:buChar char="•"/>
            </a:pPr>
            <a:r>
              <a:rPr lang="en-US" dirty="0"/>
              <a:t>Requested</a:t>
            </a:r>
            <a:r>
              <a:rPr lang="en-US" baseline="0" dirty="0"/>
              <a:t> by Blaine</a:t>
            </a:r>
            <a:r>
              <a:rPr lang="en-US" dirty="0"/>
              <a:t> County P&amp;Z to maintain fish and wildlife habitat, water quality, aesthetics, and recreation</a:t>
            </a:r>
          </a:p>
          <a:p>
            <a:pPr lvl="1">
              <a:buFont typeface="Arial" pitchFamily="34" charset="0"/>
              <a:buChar char="•"/>
            </a:pPr>
            <a:r>
              <a:rPr lang="en-US" baseline="0" dirty="0"/>
              <a:t>Boundary</a:t>
            </a:r>
            <a:r>
              <a:rPr lang="en-US" dirty="0"/>
              <a:t> with </a:t>
            </a:r>
            <a:r>
              <a:rPr lang="en-US" dirty="0" err="1"/>
              <a:t>Sawtooth</a:t>
            </a:r>
            <a:r>
              <a:rPr lang="en-US" dirty="0"/>
              <a:t> National </a:t>
            </a:r>
            <a:r>
              <a:rPr lang="en-US" dirty="0" err="1"/>
              <a:t>Rec</a:t>
            </a:r>
            <a:r>
              <a:rPr lang="en-US" dirty="0"/>
              <a:t> Area to confluence with Warm </a:t>
            </a:r>
            <a:r>
              <a:rPr lang="en-US" baseline="0" dirty="0"/>
              <a:t>Springs Creek </a:t>
            </a:r>
          </a:p>
          <a:p>
            <a:pPr lvl="1">
              <a:buFont typeface="Arial" pitchFamily="34" charset="0"/>
              <a:buChar char="•"/>
            </a:pPr>
            <a:r>
              <a:rPr lang="en-US" dirty="0"/>
              <a:t>Evidenced by records showing flow of 200cfs is maintained 50.7% of time.  The purpose is not to maintain flow 100%, but to prevent dewatering by later rights during periods of low flow.  200 </a:t>
            </a:r>
            <a:r>
              <a:rPr lang="en-US" dirty="0" err="1"/>
              <a:t>cfs</a:t>
            </a:r>
            <a:r>
              <a:rPr lang="en-US" dirty="0"/>
              <a:t> between April and August based on conclusion that flow is capable of being maintained.  150 </a:t>
            </a:r>
            <a:r>
              <a:rPr lang="en-US" dirty="0" err="1"/>
              <a:t>cfs</a:t>
            </a:r>
            <a:r>
              <a:rPr lang="en-US" dirty="0"/>
              <a:t> between Sept and March based on max flow at upper gage near Ketchum plus 25% to account for inflows from N. </a:t>
            </a:r>
            <a:r>
              <a:rPr lang="en-US" dirty="0" err="1"/>
              <a:t>Fk</a:t>
            </a:r>
            <a:r>
              <a:rPr lang="en-US" dirty="0"/>
              <a:t> Big Wood.</a:t>
            </a:r>
          </a:p>
          <a:p>
            <a:pPr lvl="1">
              <a:buFont typeface="Arial" pitchFamily="34" charset="0"/>
              <a:buChar char="•"/>
            </a:pPr>
            <a:endParaRPr lang="en-US" dirty="0"/>
          </a:p>
          <a:p>
            <a:pPr>
              <a:buFont typeface="Arial" pitchFamily="34" charset="0"/>
              <a:buChar char="•"/>
            </a:pPr>
            <a:r>
              <a:rPr lang="en-US" dirty="0"/>
              <a:t>Water right 37-8307:</a:t>
            </a:r>
          </a:p>
          <a:p>
            <a:pPr lvl="1">
              <a:buFont typeface="Arial" pitchFamily="34" charset="0"/>
              <a:buChar char="•"/>
            </a:pPr>
            <a:r>
              <a:rPr lang="en-US" dirty="0"/>
              <a:t>119 </a:t>
            </a:r>
            <a:r>
              <a:rPr lang="en-US" dirty="0" err="1"/>
              <a:t>cfs</a:t>
            </a:r>
            <a:r>
              <a:rPr lang="en-US" dirty="0"/>
              <a:t> (on top of 70cfs)</a:t>
            </a:r>
          </a:p>
          <a:p>
            <a:pPr lvl="1">
              <a:buFont typeface="Arial" pitchFamily="34" charset="0"/>
              <a:buChar char="•"/>
            </a:pPr>
            <a:r>
              <a:rPr lang="en-US" dirty="0"/>
              <a:t>Priority Date:  10/26/1987</a:t>
            </a:r>
          </a:p>
          <a:p>
            <a:pPr lvl="1">
              <a:buFont typeface="Arial" pitchFamily="34" charset="0"/>
              <a:buChar char="•"/>
            </a:pPr>
            <a:r>
              <a:rPr lang="en-US" dirty="0"/>
              <a:t>Requested by Blaine County P&amp;Z to maintain fish and wildlife habitat, water quality, aesthetics, and recreation</a:t>
            </a:r>
          </a:p>
          <a:p>
            <a:pPr lvl="1">
              <a:buFont typeface="Arial" pitchFamily="34" charset="0"/>
              <a:buChar char="•"/>
            </a:pPr>
            <a:r>
              <a:rPr lang="en-US" dirty="0"/>
              <a:t>Boundary with </a:t>
            </a:r>
            <a:r>
              <a:rPr lang="en-US" dirty="0" err="1"/>
              <a:t>Sawtooth</a:t>
            </a:r>
            <a:r>
              <a:rPr lang="en-US" dirty="0"/>
              <a:t> National </a:t>
            </a:r>
            <a:r>
              <a:rPr lang="en-US" dirty="0" err="1"/>
              <a:t>Rec</a:t>
            </a:r>
            <a:r>
              <a:rPr lang="en-US" dirty="0"/>
              <a:t> Area to confluence with Warm Springs Creek </a:t>
            </a:r>
          </a:p>
          <a:p>
            <a:pPr lvl="1">
              <a:buFont typeface="Arial" pitchFamily="34" charset="0"/>
              <a:buChar char="•"/>
            </a:pPr>
            <a:r>
              <a:rPr lang="en-US" dirty="0"/>
              <a:t>Additional rate approved through hearing based on flow records that showed “flows in Big Wood River with </a:t>
            </a:r>
            <a:r>
              <a:rPr lang="en-US" dirty="0" err="1"/>
              <a:t>suffcient</a:t>
            </a:r>
            <a:r>
              <a:rPr lang="en-US" dirty="0"/>
              <a:t> frequency during all months of the year.”</a:t>
            </a:r>
          </a:p>
          <a:p>
            <a:endParaRPr lang="en-US" dirty="0"/>
          </a:p>
          <a:p>
            <a:r>
              <a:rPr lang="en-US" dirty="0"/>
              <a:t>Challenges: Basin moratorium, new applications propose moving ground water or surface water from minimum flow reach to points upstream, difficult to administer (particularly if new right is for groundwater due to lag time)</a:t>
            </a:r>
          </a:p>
          <a:p>
            <a:endParaRPr lang="en-US" dirty="0"/>
          </a:p>
          <a:p>
            <a:r>
              <a:rPr lang="en-US" dirty="0"/>
              <a:t>Should IWRB actively call for the administration</a:t>
            </a:r>
            <a:r>
              <a:rPr lang="en-US" baseline="0" dirty="0"/>
              <a:t> of its water right?  Should the IWRB protest applications and transfers?  Set’s up conflict between different interests/cultures resort/recreational vs. municipal vs. agricultural</a:t>
            </a:r>
            <a:endParaRPr lang="en-US" dirty="0"/>
          </a:p>
          <a:p>
            <a:pPr lvl="1">
              <a:buFont typeface="Arial" pitchFamily="34" charset="0"/>
              <a:buChar char="•"/>
            </a:pPr>
            <a:endParaRPr lang="en-US" dirty="0"/>
          </a:p>
          <a:p>
            <a:pPr lvl="1">
              <a:buFont typeface="Arial" pitchFamily="34" charset="0"/>
              <a:buChar char="•"/>
            </a:pPr>
            <a:endParaRPr lang="en-US" baseline="0" dirty="0"/>
          </a:p>
          <a:p>
            <a:pPr lvl="1">
              <a:buFont typeface="Arial" pitchFamily="34" charset="0"/>
              <a:buNone/>
            </a:pPr>
            <a:endParaRPr lang="en-US" baseline="0" dirty="0"/>
          </a:p>
          <a:p>
            <a:pPr lvl="1">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CE1AE0BC-1DFC-4B03-9C20-C539AE23E1E7}" type="slidenum">
              <a:rPr lang="en-US" smtClean="0"/>
              <a:pPr/>
              <a:t>40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70-507.  </a:t>
            </a:r>
            <a:r>
              <a:rPr lang="en-US" cap="all" dirty="0"/>
              <a:t>Director of the department of water administration to have supervision and control. </a:t>
            </a:r>
            <a:r>
              <a:rPr lang="en-US" dirty="0"/>
              <a:t>The Priest Lake outlet control structure shall, when constructed, be under the supervision and control of the director of the department of water administration, who may enter into contracts for a period of one (1) year or more with persons or corporations, by him deemed qualified, to operate and maintain, at their sole expense, said outlet control structure or any other control structure erected as a replacement thereof: </a:t>
            </a:r>
            <a:r>
              <a:rPr lang="en-US" dirty="0" err="1"/>
              <a:t>provided</a:t>
            </a:r>
            <a:r>
              <a:rPr lang="en-US" dirty="0"/>
              <a:t>, however, that under no circumstances shall the water surface level of Priest Lake be maintained or regulated by said director of the department of water administration above 3.0 feet on the present United States Geological Survey Priest Lake outlet gage with gage datum of 2434.64 feet above mean sea level, datum of 1929, supplementary adjustment of 1947, or released below 0.1 feet on said gage; </a:t>
            </a:r>
            <a:r>
              <a:rPr lang="en-US" dirty="0" err="1"/>
              <a:t>provided</a:t>
            </a:r>
            <a:r>
              <a:rPr lang="en-US" dirty="0"/>
              <a:t> further, that the water surface level of Priest Lake shall be maintained at 3.0 feet on the United States Geological Survey Priest Lake outlet gage, from and after the time each year following the run-off of accumulated winter snows, when the surface level of the waters of Priest Lake has receded to such elevation, until the time after the close of the main recreational season, as determined by said director of the department of water administration, that said lake waters may be released and the surface level permitted to recede below said elevation 3.0.</a:t>
            </a:r>
          </a:p>
        </p:txBody>
      </p:sp>
      <p:sp>
        <p:nvSpPr>
          <p:cNvPr id="4" name="Slide Number Placeholder 3"/>
          <p:cNvSpPr>
            <a:spLocks noGrp="1"/>
          </p:cNvSpPr>
          <p:nvPr>
            <p:ph type="sldNum" sz="quarter" idx="10"/>
          </p:nvPr>
        </p:nvSpPr>
        <p:spPr/>
        <p:txBody>
          <a:bodyPr/>
          <a:lstStyle/>
          <a:p>
            <a:fld id="{CE1AE0BC-1DFC-4B03-9C20-C539AE23E1E7}" type="slidenum">
              <a:rPr lang="en-US" smtClean="0"/>
              <a:pPr/>
              <a:t>41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5009C8-1F43-4CDC-AE3C-07C152A79468}" type="slidenum">
              <a:rPr lang="en-US" smtClean="0"/>
              <a:t>43</a:t>
            </a:fld>
            <a:endParaRPr lang="en-US"/>
          </a:p>
        </p:txBody>
      </p:sp>
    </p:spTree>
    <p:extLst>
      <p:ext uri="{BB962C8B-B14F-4D97-AF65-F5344CB8AC3E}">
        <p14:creationId xmlns:p14="http://schemas.microsoft.com/office/powerpoint/2010/main" val="1191306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source switches in Lemhi basin; connecting</a:t>
            </a:r>
            <a:r>
              <a:rPr lang="en-US" baseline="0" dirty="0"/>
              <a:t> high quality fish habitat to the </a:t>
            </a:r>
            <a:r>
              <a:rPr lang="en-US" baseline="0" dirty="0" err="1"/>
              <a:t>mainstem</a:t>
            </a:r>
            <a:r>
              <a:rPr lang="en-US" baseline="0" dirty="0"/>
              <a:t> rivers </a:t>
            </a:r>
          </a:p>
          <a:p>
            <a:endParaRPr lang="en-US" baseline="0" dirty="0"/>
          </a:p>
          <a:p>
            <a:r>
              <a:rPr lang="en-US" baseline="0" dirty="0"/>
              <a:t>Leases are primarily opportunistic – landowners do not wish to irrigate (primarily because they are recreational properties and not working ranches) but want to protect their water rights from forfeiture; some are paid leases, some are donated leases</a:t>
            </a:r>
          </a:p>
          <a:p>
            <a:endParaRPr lang="en-US" baseline="0" dirty="0"/>
          </a:p>
          <a:p>
            <a:r>
              <a:rPr lang="en-US" baseline="0" dirty="0"/>
              <a:t>Permanent subordination agreements and annual agreements on Lemhi – trying to maintain those target flows for fish passage</a:t>
            </a:r>
          </a:p>
          <a:p>
            <a:endParaRPr lang="en-US" baseline="0" dirty="0"/>
          </a:p>
          <a:p>
            <a:r>
              <a:rPr lang="en-US" baseline="0" dirty="0"/>
              <a:t>Permanent lease/rentals aka acquisitions – these are rare (3 total); in the case of Goat and Meadow Creek and the Knapp Creek acquisition – the entity that purchased the properties understood that the USFS would take ownership of the water rights (as they do in most Western states), but the USFS has determined they will no longer purchase water rights in Idaho, and therefore the Board and the water transaction program were asked to take ownership of the water </a:t>
            </a:r>
            <a:r>
              <a:rPr lang="en-US" sz="1200" b="0" i="0" kern="1200" dirty="0">
                <a:solidFill>
                  <a:schemeClr val="tx1"/>
                </a:solidFill>
                <a:effectLst/>
                <a:latin typeface="+mn-lt"/>
                <a:ea typeface="+mn-ea"/>
                <a:cs typeface="+mn-cs"/>
              </a:rPr>
              <a:t>b</a:t>
            </a:r>
            <a:r>
              <a:rPr lang="en-US" baseline="0" dirty="0"/>
              <a:t>efore the land could be conveyed to the USFS using Land and Water Conservation Funds</a:t>
            </a:r>
          </a:p>
          <a:p>
            <a:endParaRPr lang="en-US" sz="1200" b="0" i="0" kern="1200" baseline="0" dirty="0" err="1">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Created by Congress in 1964, the Land and Water Conservation Fund (LWCF) was a bipartisan commitment to safeguard natural areas, water resources and our cultural heritage, and to provide recreation opportunities to all Americans. It uses revenues from the depletion of one natural resource - offshore oil and gas - to support the conservation of another precious resource - our land and water. Every year, $900 million in royalties paid by energy companies drilling for oil and gas on the Outer Continental Shelf (OCS) are put into this fund. The money is intended to protect national parks, areas around rivers and lakes, national forests, and national wildlife refuges from development, and to provide matching grants for state and local parks and recreation projects</a:t>
            </a:r>
            <a:endParaRPr lang="en-US" baseline="0" dirty="0"/>
          </a:p>
        </p:txBody>
      </p:sp>
      <p:sp>
        <p:nvSpPr>
          <p:cNvPr id="4" name="Slide Number Placeholder 3"/>
          <p:cNvSpPr>
            <a:spLocks noGrp="1"/>
          </p:cNvSpPr>
          <p:nvPr>
            <p:ph type="sldNum" sz="quarter" idx="10"/>
          </p:nvPr>
        </p:nvSpPr>
        <p:spPr/>
        <p:txBody>
          <a:bodyPr/>
          <a:lstStyle/>
          <a:p>
            <a:fld id="{525009C8-1F43-4CDC-AE3C-07C152A79468}" type="slidenum">
              <a:rPr lang="en-US" smtClean="0"/>
              <a:t>44</a:t>
            </a:fld>
            <a:endParaRPr lang="en-US"/>
          </a:p>
        </p:txBody>
      </p:sp>
    </p:spTree>
    <p:extLst>
      <p:ext uri="{BB962C8B-B14F-4D97-AF65-F5344CB8AC3E}">
        <p14:creationId xmlns:p14="http://schemas.microsoft.com/office/powerpoint/2010/main" val="2980476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6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002DB3-141C-4EC0-97C7-5A05CA1144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6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55">
              <a:defRPr/>
            </a:pPr>
            <a:r>
              <a:rPr lang="en-US" sz="1600" dirty="0">
                <a:cs typeface="Arial" pitchFamily="34"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F88CC-8A37-49D1-B3DF-969E380FFB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8254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spcAft>
                <a:spcPts val="1200"/>
              </a:spcAft>
              <a:buFont typeface="Arial" panose="020B0604020202020204" pitchFamily="34" charset="0"/>
              <a:buNone/>
            </a:pPr>
            <a:r>
              <a:rPr lang="en-US" dirty="0">
                <a:cs typeface="Arial" pitchFamily="34"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F88CC-8A37-49D1-B3DF-969E380FFB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1693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F88CC-8A37-49D1-B3DF-969E380FFB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2338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F88CC-8A37-49D1-B3DF-969E380FFB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7257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NOTES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F88CC-8A37-49D1-B3DF-969E380FFB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5723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F88CC-8A37-49D1-B3DF-969E380FFB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160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buFont typeface="Wingdings" panose="05000000000000000000" pitchFamily="2" charset="2"/>
              <a:buNone/>
            </a:pPr>
            <a:endParaRPr lang="en-US" sz="6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F88CC-8A37-49D1-B3DF-969E380FFB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5478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FF531-FAA6-C16D-D52E-55926ECD22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03C5A7-E571-AA30-A99D-8C622CAEA7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E8D231-FF74-4D69-7C48-2B33085D0F26}"/>
              </a:ext>
            </a:extLst>
          </p:cNvPr>
          <p:cNvSpPr>
            <a:spLocks noGrp="1"/>
          </p:cNvSpPr>
          <p:nvPr>
            <p:ph type="dt" sz="half" idx="10"/>
          </p:nvPr>
        </p:nvSpPr>
        <p:spPr/>
        <p:txBody>
          <a:bodyPr/>
          <a:lstStyle/>
          <a:p>
            <a:fld id="{F6312504-6A55-4493-98B2-5E3CB30F536F}" type="datetimeFigureOut">
              <a:rPr lang="en-US" smtClean="0"/>
              <a:t>3/18/2024</a:t>
            </a:fld>
            <a:endParaRPr lang="en-US"/>
          </a:p>
        </p:txBody>
      </p:sp>
      <p:sp>
        <p:nvSpPr>
          <p:cNvPr id="5" name="Footer Placeholder 4">
            <a:extLst>
              <a:ext uri="{FF2B5EF4-FFF2-40B4-BE49-F238E27FC236}">
                <a16:creationId xmlns:a16="http://schemas.microsoft.com/office/drawing/2014/main" id="{AD42A61D-AF56-44FA-3F80-8CDB925C43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FE5D28-FAE9-5E16-5AD1-2B94F265FCFD}"/>
              </a:ext>
            </a:extLst>
          </p:cNvPr>
          <p:cNvSpPr>
            <a:spLocks noGrp="1"/>
          </p:cNvSpPr>
          <p:nvPr>
            <p:ph type="sldNum" sz="quarter" idx="12"/>
          </p:nvPr>
        </p:nvSpPr>
        <p:spPr/>
        <p:txBody>
          <a:bodyPr/>
          <a:lstStyle/>
          <a:p>
            <a:fld id="{7E93E052-EB40-4330-8174-CE6DBFEA2281}" type="slidenum">
              <a:rPr lang="en-US" smtClean="0"/>
              <a:t>‹#›</a:t>
            </a:fld>
            <a:endParaRPr lang="en-US"/>
          </a:p>
        </p:txBody>
      </p:sp>
    </p:spTree>
    <p:extLst>
      <p:ext uri="{BB962C8B-B14F-4D97-AF65-F5344CB8AC3E}">
        <p14:creationId xmlns:p14="http://schemas.microsoft.com/office/powerpoint/2010/main" val="4178050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C5813-A980-B6B9-65D3-45AD90B180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AF80FA-16FD-010A-3017-3E8752DE32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759001-B2B9-ACB7-E7CA-B6E7E9EEC881}"/>
              </a:ext>
            </a:extLst>
          </p:cNvPr>
          <p:cNvSpPr>
            <a:spLocks noGrp="1"/>
          </p:cNvSpPr>
          <p:nvPr>
            <p:ph type="dt" sz="half" idx="10"/>
          </p:nvPr>
        </p:nvSpPr>
        <p:spPr/>
        <p:txBody>
          <a:bodyPr/>
          <a:lstStyle/>
          <a:p>
            <a:fld id="{F6312504-6A55-4493-98B2-5E3CB30F536F}" type="datetimeFigureOut">
              <a:rPr lang="en-US" smtClean="0"/>
              <a:t>3/18/2024</a:t>
            </a:fld>
            <a:endParaRPr lang="en-US"/>
          </a:p>
        </p:txBody>
      </p:sp>
      <p:sp>
        <p:nvSpPr>
          <p:cNvPr id="5" name="Footer Placeholder 4">
            <a:extLst>
              <a:ext uri="{FF2B5EF4-FFF2-40B4-BE49-F238E27FC236}">
                <a16:creationId xmlns:a16="http://schemas.microsoft.com/office/drawing/2014/main" id="{1F4FFEE8-DEF2-4F44-068B-47EAF8A078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0AC50E-D0FE-8C3B-C3FF-4B6FAEF5C7E1}"/>
              </a:ext>
            </a:extLst>
          </p:cNvPr>
          <p:cNvSpPr>
            <a:spLocks noGrp="1"/>
          </p:cNvSpPr>
          <p:nvPr>
            <p:ph type="sldNum" sz="quarter" idx="12"/>
          </p:nvPr>
        </p:nvSpPr>
        <p:spPr/>
        <p:txBody>
          <a:bodyPr/>
          <a:lstStyle/>
          <a:p>
            <a:fld id="{7E93E052-EB40-4330-8174-CE6DBFEA2281}" type="slidenum">
              <a:rPr lang="en-US" smtClean="0"/>
              <a:t>‹#›</a:t>
            </a:fld>
            <a:endParaRPr lang="en-US"/>
          </a:p>
        </p:txBody>
      </p:sp>
    </p:spTree>
    <p:extLst>
      <p:ext uri="{BB962C8B-B14F-4D97-AF65-F5344CB8AC3E}">
        <p14:creationId xmlns:p14="http://schemas.microsoft.com/office/powerpoint/2010/main" val="3983402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057E56-7687-662B-3656-77A0B8BC9E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0BA553-1458-5F0E-DE2E-2A5AA2C7E8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864DD0-9678-8F6C-1765-7D9B7C9F5CE3}"/>
              </a:ext>
            </a:extLst>
          </p:cNvPr>
          <p:cNvSpPr>
            <a:spLocks noGrp="1"/>
          </p:cNvSpPr>
          <p:nvPr>
            <p:ph type="dt" sz="half" idx="10"/>
          </p:nvPr>
        </p:nvSpPr>
        <p:spPr/>
        <p:txBody>
          <a:bodyPr/>
          <a:lstStyle/>
          <a:p>
            <a:fld id="{F6312504-6A55-4493-98B2-5E3CB30F536F}" type="datetimeFigureOut">
              <a:rPr lang="en-US" smtClean="0"/>
              <a:t>3/18/2024</a:t>
            </a:fld>
            <a:endParaRPr lang="en-US"/>
          </a:p>
        </p:txBody>
      </p:sp>
      <p:sp>
        <p:nvSpPr>
          <p:cNvPr id="5" name="Footer Placeholder 4">
            <a:extLst>
              <a:ext uri="{FF2B5EF4-FFF2-40B4-BE49-F238E27FC236}">
                <a16:creationId xmlns:a16="http://schemas.microsoft.com/office/drawing/2014/main" id="{C13AA2AE-4363-564F-AE49-19645C0357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BD1F6-19F1-6364-ECA3-1869A05111BF}"/>
              </a:ext>
            </a:extLst>
          </p:cNvPr>
          <p:cNvSpPr>
            <a:spLocks noGrp="1"/>
          </p:cNvSpPr>
          <p:nvPr>
            <p:ph type="sldNum" sz="quarter" idx="12"/>
          </p:nvPr>
        </p:nvSpPr>
        <p:spPr/>
        <p:txBody>
          <a:bodyPr/>
          <a:lstStyle/>
          <a:p>
            <a:fld id="{7E93E052-EB40-4330-8174-CE6DBFEA2281}" type="slidenum">
              <a:rPr lang="en-US" smtClean="0"/>
              <a:t>‹#›</a:t>
            </a:fld>
            <a:endParaRPr lang="en-US"/>
          </a:p>
        </p:txBody>
      </p:sp>
    </p:spTree>
    <p:extLst>
      <p:ext uri="{BB962C8B-B14F-4D97-AF65-F5344CB8AC3E}">
        <p14:creationId xmlns:p14="http://schemas.microsoft.com/office/powerpoint/2010/main" val="20588941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76B6A-244B-4D9D-BA8A-84F0EB8FEF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FC3E28-7C26-46E9-9F56-C5A258F360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628721C0-E506-44E8-ADAA-9C6C4CDD4FE4}"/>
              </a:ext>
            </a:extLst>
          </p:cNvPr>
          <p:cNvSpPr>
            <a:spLocks noGrp="1"/>
          </p:cNvSpPr>
          <p:nvPr>
            <p:ph type="sldNum" sz="quarter" idx="12"/>
          </p:nvPr>
        </p:nvSpPr>
        <p:spPr/>
        <p:txBody>
          <a:bodyPr/>
          <a:lstStyle/>
          <a:p>
            <a:fld id="{3CF9472C-FE69-4E8B-81F1-881CD19E327D}" type="slidenum">
              <a:rPr lang="en-US" smtClean="0"/>
              <a:t>‹#›</a:t>
            </a:fld>
            <a:endParaRPr lang="en-US" dirty="0"/>
          </a:p>
        </p:txBody>
      </p:sp>
      <p:pic>
        <p:nvPicPr>
          <p:cNvPr id="7" name="Picture 6" descr="Graphical user interface, text&#10;&#10;Description automatically generated">
            <a:extLst>
              <a:ext uri="{FF2B5EF4-FFF2-40B4-BE49-F238E27FC236}">
                <a16:creationId xmlns:a16="http://schemas.microsoft.com/office/drawing/2014/main" id="{E0AC39EA-E101-D64B-5654-1C8C8B69F93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3800" y="6230363"/>
            <a:ext cx="3023629" cy="537149"/>
          </a:xfrm>
          <a:prstGeom prst="rect">
            <a:avLst/>
          </a:prstGeom>
        </p:spPr>
      </p:pic>
    </p:spTree>
    <p:extLst>
      <p:ext uri="{BB962C8B-B14F-4D97-AF65-F5344CB8AC3E}">
        <p14:creationId xmlns:p14="http://schemas.microsoft.com/office/powerpoint/2010/main" val="14730608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694EE-CC1B-4A34-A5CA-E45AA3C1D1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6C9A2F-60EA-4BD3-9928-C5C5C7AB4C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0B65B6E-FB4E-4C85-A91F-EBA6C1EBEEFA}"/>
              </a:ext>
            </a:extLst>
          </p:cNvPr>
          <p:cNvSpPr>
            <a:spLocks noGrp="1"/>
          </p:cNvSpPr>
          <p:nvPr>
            <p:ph type="sldNum" sz="quarter" idx="12"/>
          </p:nvPr>
        </p:nvSpPr>
        <p:spPr/>
        <p:txBody>
          <a:bodyPr/>
          <a:lstStyle/>
          <a:p>
            <a:fld id="{3CF9472C-FE69-4E8B-81F1-881CD19E327D}" type="slidenum">
              <a:rPr lang="en-US" smtClean="0"/>
              <a:t>‹#›</a:t>
            </a:fld>
            <a:endParaRPr lang="en-US" dirty="0"/>
          </a:p>
        </p:txBody>
      </p:sp>
      <p:pic>
        <p:nvPicPr>
          <p:cNvPr id="9" name="Picture 8" descr="Graphical user interface, text&#10;&#10;Description automatically generated">
            <a:extLst>
              <a:ext uri="{FF2B5EF4-FFF2-40B4-BE49-F238E27FC236}">
                <a16:creationId xmlns:a16="http://schemas.microsoft.com/office/drawing/2014/main" id="{7C566386-A5DC-4E3B-9151-C19C82F9A15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3800" y="6230363"/>
            <a:ext cx="3023629" cy="537149"/>
          </a:xfrm>
          <a:prstGeom prst="rect">
            <a:avLst/>
          </a:prstGeom>
        </p:spPr>
      </p:pic>
    </p:spTree>
    <p:extLst>
      <p:ext uri="{BB962C8B-B14F-4D97-AF65-F5344CB8AC3E}">
        <p14:creationId xmlns:p14="http://schemas.microsoft.com/office/powerpoint/2010/main" val="32670755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C5EF9-A47A-4F51-8FA1-E1BD6DF454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02037C-96BE-403F-8939-549CF886FA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AB1F65F0-E994-4ACC-A68E-D4E92C19B991}"/>
              </a:ext>
            </a:extLst>
          </p:cNvPr>
          <p:cNvSpPr>
            <a:spLocks noGrp="1"/>
          </p:cNvSpPr>
          <p:nvPr>
            <p:ph type="sldNum" sz="quarter" idx="12"/>
          </p:nvPr>
        </p:nvSpPr>
        <p:spPr/>
        <p:txBody>
          <a:bodyPr/>
          <a:lstStyle/>
          <a:p>
            <a:fld id="{3CF9472C-FE69-4E8B-81F1-881CD19E327D}" type="slidenum">
              <a:rPr lang="en-US" smtClean="0"/>
              <a:t>‹#›</a:t>
            </a:fld>
            <a:endParaRPr lang="en-US" dirty="0"/>
          </a:p>
        </p:txBody>
      </p:sp>
      <p:pic>
        <p:nvPicPr>
          <p:cNvPr id="7" name="Picture 6" descr="Graphical user interface, text&#10;&#10;Description automatically generated">
            <a:extLst>
              <a:ext uri="{FF2B5EF4-FFF2-40B4-BE49-F238E27FC236}">
                <a16:creationId xmlns:a16="http://schemas.microsoft.com/office/drawing/2014/main" id="{F6862823-C4EC-922B-1592-3E88A4E1D6C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3800" y="6230363"/>
            <a:ext cx="3023629" cy="537149"/>
          </a:xfrm>
          <a:prstGeom prst="rect">
            <a:avLst/>
          </a:prstGeom>
        </p:spPr>
      </p:pic>
    </p:spTree>
    <p:extLst>
      <p:ext uri="{BB962C8B-B14F-4D97-AF65-F5344CB8AC3E}">
        <p14:creationId xmlns:p14="http://schemas.microsoft.com/office/powerpoint/2010/main" val="40326322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5A719-6123-45F0-B9E1-094A3CD206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406045-BA5E-4E1C-913A-9F23B78999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D64F30-A666-4DB6-908F-371E71E2F1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0AA6A43-2735-46C7-9274-A8F1FACFAD3E}"/>
              </a:ext>
            </a:extLst>
          </p:cNvPr>
          <p:cNvSpPr>
            <a:spLocks noGrp="1"/>
          </p:cNvSpPr>
          <p:nvPr>
            <p:ph type="sldNum" sz="quarter" idx="12"/>
          </p:nvPr>
        </p:nvSpPr>
        <p:spPr/>
        <p:txBody>
          <a:bodyPr/>
          <a:lstStyle/>
          <a:p>
            <a:fld id="{3CF9472C-FE69-4E8B-81F1-881CD19E327D}" type="slidenum">
              <a:rPr lang="en-US" smtClean="0"/>
              <a:t>‹#›</a:t>
            </a:fld>
            <a:endParaRPr lang="en-US" dirty="0"/>
          </a:p>
        </p:txBody>
      </p:sp>
    </p:spTree>
    <p:extLst>
      <p:ext uri="{BB962C8B-B14F-4D97-AF65-F5344CB8AC3E}">
        <p14:creationId xmlns:p14="http://schemas.microsoft.com/office/powerpoint/2010/main" val="3868095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50677-0C84-4B77-B9E1-D8DDC430B3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375AD8-4185-48AB-8315-C8E087A19F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8C4B85-06EB-412F-9197-4C76C56308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9F9225-3F21-40D5-BB30-857F38A214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F08D5B-44FF-4A5C-AA8A-6129F8ADC1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23DBAFB4-74B0-4D61-8A97-59A2464B9FA9}"/>
              </a:ext>
            </a:extLst>
          </p:cNvPr>
          <p:cNvSpPr>
            <a:spLocks noGrp="1"/>
          </p:cNvSpPr>
          <p:nvPr>
            <p:ph type="sldNum" sz="quarter" idx="12"/>
          </p:nvPr>
        </p:nvSpPr>
        <p:spPr/>
        <p:txBody>
          <a:bodyPr/>
          <a:lstStyle/>
          <a:p>
            <a:fld id="{3CF9472C-FE69-4E8B-81F1-881CD19E327D}" type="slidenum">
              <a:rPr lang="en-US" smtClean="0"/>
              <a:t>‹#›</a:t>
            </a:fld>
            <a:endParaRPr lang="en-US" dirty="0"/>
          </a:p>
        </p:txBody>
      </p:sp>
    </p:spTree>
    <p:extLst>
      <p:ext uri="{BB962C8B-B14F-4D97-AF65-F5344CB8AC3E}">
        <p14:creationId xmlns:p14="http://schemas.microsoft.com/office/powerpoint/2010/main" val="14957926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0A350-4BD8-4956-84AD-EAEA249131BB}"/>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11F7CAD0-729D-4E7F-9749-8AC03CE9B49A}"/>
              </a:ext>
            </a:extLst>
          </p:cNvPr>
          <p:cNvSpPr>
            <a:spLocks noGrp="1"/>
          </p:cNvSpPr>
          <p:nvPr>
            <p:ph type="sldNum" sz="quarter" idx="12"/>
          </p:nvPr>
        </p:nvSpPr>
        <p:spPr/>
        <p:txBody>
          <a:bodyPr/>
          <a:lstStyle/>
          <a:p>
            <a:fld id="{3CF9472C-FE69-4E8B-81F1-881CD19E327D}" type="slidenum">
              <a:rPr lang="en-US" smtClean="0"/>
              <a:t>‹#›</a:t>
            </a:fld>
            <a:endParaRPr lang="en-US" dirty="0"/>
          </a:p>
        </p:txBody>
      </p:sp>
    </p:spTree>
    <p:extLst>
      <p:ext uri="{BB962C8B-B14F-4D97-AF65-F5344CB8AC3E}">
        <p14:creationId xmlns:p14="http://schemas.microsoft.com/office/powerpoint/2010/main" val="20427716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4222C96-803E-4B5E-A044-F9967D0EB46E}"/>
              </a:ext>
            </a:extLst>
          </p:cNvPr>
          <p:cNvSpPr>
            <a:spLocks noGrp="1"/>
          </p:cNvSpPr>
          <p:nvPr>
            <p:ph type="sldNum" sz="quarter" idx="12"/>
          </p:nvPr>
        </p:nvSpPr>
        <p:spPr/>
        <p:txBody>
          <a:bodyPr/>
          <a:lstStyle/>
          <a:p>
            <a:fld id="{3CF9472C-FE69-4E8B-81F1-881CD19E327D}" type="slidenum">
              <a:rPr lang="en-US" smtClean="0"/>
              <a:t>‹#›</a:t>
            </a:fld>
            <a:endParaRPr lang="en-US" dirty="0"/>
          </a:p>
        </p:txBody>
      </p:sp>
    </p:spTree>
    <p:extLst>
      <p:ext uri="{BB962C8B-B14F-4D97-AF65-F5344CB8AC3E}">
        <p14:creationId xmlns:p14="http://schemas.microsoft.com/office/powerpoint/2010/main" val="30186495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D6AF4-9575-452D-8295-0C5627C471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C35B60-D534-45D5-A718-32C276AB33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6ED3ED-3D93-42A3-BF33-7218F744AE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BF448EB-0D8F-4CBE-88F2-358E6335072B}"/>
              </a:ext>
            </a:extLst>
          </p:cNvPr>
          <p:cNvSpPr>
            <a:spLocks noGrp="1"/>
          </p:cNvSpPr>
          <p:nvPr>
            <p:ph type="sldNum" sz="quarter" idx="12"/>
          </p:nvPr>
        </p:nvSpPr>
        <p:spPr/>
        <p:txBody>
          <a:bodyPr/>
          <a:lstStyle/>
          <a:p>
            <a:fld id="{3CF9472C-FE69-4E8B-81F1-881CD19E327D}" type="slidenum">
              <a:rPr lang="en-US" smtClean="0"/>
              <a:t>‹#›</a:t>
            </a:fld>
            <a:endParaRPr lang="en-US" dirty="0"/>
          </a:p>
        </p:txBody>
      </p:sp>
    </p:spTree>
    <p:extLst>
      <p:ext uri="{BB962C8B-B14F-4D97-AF65-F5344CB8AC3E}">
        <p14:creationId xmlns:p14="http://schemas.microsoft.com/office/powerpoint/2010/main" val="1262691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09DD-D4F2-C58B-64E7-ADB283D049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49E8FB-7829-7A05-AEBA-C9703CF8EE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4572A-3A61-7364-F1B6-58FE376C05BE}"/>
              </a:ext>
            </a:extLst>
          </p:cNvPr>
          <p:cNvSpPr>
            <a:spLocks noGrp="1"/>
          </p:cNvSpPr>
          <p:nvPr>
            <p:ph type="dt" sz="half" idx="10"/>
          </p:nvPr>
        </p:nvSpPr>
        <p:spPr/>
        <p:txBody>
          <a:bodyPr/>
          <a:lstStyle/>
          <a:p>
            <a:fld id="{F6312504-6A55-4493-98B2-5E3CB30F536F}" type="datetimeFigureOut">
              <a:rPr lang="en-US" smtClean="0"/>
              <a:t>3/18/2024</a:t>
            </a:fld>
            <a:endParaRPr lang="en-US"/>
          </a:p>
        </p:txBody>
      </p:sp>
      <p:sp>
        <p:nvSpPr>
          <p:cNvPr id="5" name="Footer Placeholder 4">
            <a:extLst>
              <a:ext uri="{FF2B5EF4-FFF2-40B4-BE49-F238E27FC236}">
                <a16:creationId xmlns:a16="http://schemas.microsoft.com/office/drawing/2014/main" id="{45D0A338-76BD-0F3E-1A1A-A6E5D1B74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7796CF-20DD-0557-448B-16C7CDF3C5F3}"/>
              </a:ext>
            </a:extLst>
          </p:cNvPr>
          <p:cNvSpPr>
            <a:spLocks noGrp="1"/>
          </p:cNvSpPr>
          <p:nvPr>
            <p:ph type="sldNum" sz="quarter" idx="12"/>
          </p:nvPr>
        </p:nvSpPr>
        <p:spPr/>
        <p:txBody>
          <a:bodyPr/>
          <a:lstStyle/>
          <a:p>
            <a:fld id="{7E93E052-EB40-4330-8174-CE6DBFEA2281}" type="slidenum">
              <a:rPr lang="en-US" smtClean="0"/>
              <a:t>‹#›</a:t>
            </a:fld>
            <a:endParaRPr lang="en-US"/>
          </a:p>
        </p:txBody>
      </p:sp>
    </p:spTree>
    <p:extLst>
      <p:ext uri="{BB962C8B-B14F-4D97-AF65-F5344CB8AC3E}">
        <p14:creationId xmlns:p14="http://schemas.microsoft.com/office/powerpoint/2010/main" val="5317496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A627F-62CF-4D6D-920E-AED133CDAA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DE05D2-5774-456F-B1CA-860FB5A862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A5A5BF1-A2F2-43B8-BA6F-3EE4027350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8A7C315E-3394-4C02-A80D-B8DF0A4A24F5}"/>
              </a:ext>
            </a:extLst>
          </p:cNvPr>
          <p:cNvSpPr>
            <a:spLocks noGrp="1"/>
          </p:cNvSpPr>
          <p:nvPr>
            <p:ph type="sldNum" sz="quarter" idx="12"/>
          </p:nvPr>
        </p:nvSpPr>
        <p:spPr/>
        <p:txBody>
          <a:bodyPr/>
          <a:lstStyle/>
          <a:p>
            <a:fld id="{3CF9472C-FE69-4E8B-81F1-881CD19E327D}" type="slidenum">
              <a:rPr lang="en-US" smtClean="0"/>
              <a:t>‹#›</a:t>
            </a:fld>
            <a:endParaRPr lang="en-US" dirty="0"/>
          </a:p>
        </p:txBody>
      </p:sp>
    </p:spTree>
    <p:extLst>
      <p:ext uri="{BB962C8B-B14F-4D97-AF65-F5344CB8AC3E}">
        <p14:creationId xmlns:p14="http://schemas.microsoft.com/office/powerpoint/2010/main" val="5267856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C2DD4-DA6F-4073-8E66-0933C35FFE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53C4DD-8995-4814-9BC4-6166079CD7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E208B94-76E9-4AE9-98EA-1536C496CFFA}"/>
              </a:ext>
            </a:extLst>
          </p:cNvPr>
          <p:cNvSpPr>
            <a:spLocks noGrp="1"/>
          </p:cNvSpPr>
          <p:nvPr>
            <p:ph type="sldNum" sz="quarter" idx="12"/>
          </p:nvPr>
        </p:nvSpPr>
        <p:spPr/>
        <p:txBody>
          <a:bodyPr/>
          <a:lstStyle/>
          <a:p>
            <a:fld id="{3CF9472C-FE69-4E8B-81F1-881CD19E327D}" type="slidenum">
              <a:rPr lang="en-US" smtClean="0"/>
              <a:t>‹#›</a:t>
            </a:fld>
            <a:endParaRPr lang="en-US" dirty="0"/>
          </a:p>
        </p:txBody>
      </p:sp>
    </p:spTree>
    <p:extLst>
      <p:ext uri="{BB962C8B-B14F-4D97-AF65-F5344CB8AC3E}">
        <p14:creationId xmlns:p14="http://schemas.microsoft.com/office/powerpoint/2010/main" val="38138003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6DD45D-D9FC-4B33-8E20-A22AB960147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04112C-1705-4D89-8EB6-B5684413A3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D7F522BB-1785-4ABC-90A1-4B0082C87BB8}"/>
              </a:ext>
            </a:extLst>
          </p:cNvPr>
          <p:cNvSpPr>
            <a:spLocks noGrp="1"/>
          </p:cNvSpPr>
          <p:nvPr>
            <p:ph type="sldNum" sz="quarter" idx="12"/>
          </p:nvPr>
        </p:nvSpPr>
        <p:spPr/>
        <p:txBody>
          <a:bodyPr/>
          <a:lstStyle/>
          <a:p>
            <a:fld id="{3CF9472C-FE69-4E8B-81F1-881CD19E327D}" type="slidenum">
              <a:rPr lang="en-US" smtClean="0"/>
              <a:t>‹#›</a:t>
            </a:fld>
            <a:endParaRPr lang="en-US" dirty="0"/>
          </a:p>
        </p:txBody>
      </p:sp>
    </p:spTree>
    <p:extLst>
      <p:ext uri="{BB962C8B-B14F-4D97-AF65-F5344CB8AC3E}">
        <p14:creationId xmlns:p14="http://schemas.microsoft.com/office/powerpoint/2010/main" val="3405738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a:xfrm>
            <a:off x="6312583" y="2102720"/>
            <a:ext cx="5422217" cy="1325563"/>
          </a:xfrm>
        </p:spPr>
        <p:txBody>
          <a:bodyPr anchor="b" anchorCtr="0">
            <a:normAutofit/>
          </a:bodyPr>
          <a:lstStyle>
            <a:lvl1pPr>
              <a:defRPr sz="3600">
                <a:solidFill>
                  <a:schemeClr val="bg2">
                    <a:lumMod val="50000"/>
                  </a:schemeClr>
                </a:solidFill>
              </a:defRPr>
            </a:lvl1pPr>
          </a:lstStyle>
          <a:p>
            <a:r>
              <a:rPr lang="en-US" dirty="0"/>
              <a:t>CLICK TO ADD TITLE</a:t>
            </a:r>
          </a:p>
        </p:txBody>
      </p:sp>
      <p:sp>
        <p:nvSpPr>
          <p:cNvPr id="13" name="Picture Placeholder 12">
            <a:extLst>
              <a:ext uri="{FF2B5EF4-FFF2-40B4-BE49-F238E27FC236}">
                <a16:creationId xmlns:a16="http://schemas.microsoft.com/office/drawing/2014/main" id="{428B1CE2-91FA-4E2B-8543-3B0F79B4801D}"/>
              </a:ext>
            </a:extLst>
          </p:cNvPr>
          <p:cNvSpPr>
            <a:spLocks noGrp="1"/>
          </p:cNvSpPr>
          <p:nvPr>
            <p:ph type="pic" sz="quarter" idx="15"/>
          </p:nvPr>
        </p:nvSpPr>
        <p:spPr>
          <a:xfrm>
            <a:off x="457200" y="1143000"/>
            <a:ext cx="5486400" cy="4572000"/>
          </a:xfrm>
          <a:solidFill>
            <a:schemeClr val="accent1"/>
          </a:solidFill>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4C2C3F7-8611-4C35-8251-0FD61D72D6B9}"/>
              </a:ext>
            </a:extLst>
          </p:cNvPr>
          <p:cNvSpPr>
            <a:spLocks noGrp="1"/>
          </p:cNvSpPr>
          <p:nvPr>
            <p:ph type="body" sz="quarter" idx="13"/>
          </p:nvPr>
        </p:nvSpPr>
        <p:spPr>
          <a:xfrm>
            <a:off x="6309360" y="3500407"/>
            <a:ext cx="4572000" cy="1888373"/>
          </a:xfrm>
        </p:spPr>
        <p:txBody>
          <a:bodyPr>
            <a:normAutofit/>
          </a:bodyPr>
          <a:lstStyle>
            <a:lvl1pPr marL="0" indent="0">
              <a:lnSpc>
                <a:spcPts val="2400"/>
              </a:lnSpc>
              <a:buFont typeface="Arial" panose="020B0604020202020204" pitchFamily="34" charset="0"/>
              <a:buNone/>
              <a:defRPr sz="1400" spc="30" baseline="0">
                <a:solidFill>
                  <a:schemeClr val="bg2">
                    <a:lumMod val="50000"/>
                  </a:schemeClr>
                </a:solidFill>
              </a:defRPr>
            </a:lvl1pPr>
            <a:lvl2pPr marL="457200" indent="0">
              <a:lnSpc>
                <a:spcPts val="2400"/>
              </a:lnSpc>
              <a:buFont typeface="Arial" panose="020B0604020202020204" pitchFamily="34" charset="0"/>
              <a:buNone/>
              <a:defRPr sz="1400" spc="30" baseline="0">
                <a:solidFill>
                  <a:schemeClr val="bg2">
                    <a:lumMod val="50000"/>
                  </a:schemeClr>
                </a:solidFill>
              </a:defRPr>
            </a:lvl2pPr>
            <a:lvl3pPr marL="914400" indent="0">
              <a:lnSpc>
                <a:spcPts val="2400"/>
              </a:lnSpc>
              <a:buFont typeface="Arial" panose="020B0604020202020204" pitchFamily="34" charset="0"/>
              <a:buNone/>
              <a:defRPr sz="1400" spc="30" baseline="0">
                <a:solidFill>
                  <a:schemeClr val="bg2">
                    <a:lumMod val="50000"/>
                  </a:schemeClr>
                </a:solidFill>
              </a:defRPr>
            </a:lvl3pPr>
            <a:lvl4pPr marL="1371600" indent="0">
              <a:lnSpc>
                <a:spcPts val="2400"/>
              </a:lnSpc>
              <a:buFont typeface="Arial" panose="020B0604020202020204" pitchFamily="34" charset="0"/>
              <a:buNone/>
              <a:defRPr sz="1400" spc="30" baseline="0">
                <a:solidFill>
                  <a:schemeClr val="bg2">
                    <a:lumMod val="50000"/>
                  </a:schemeClr>
                </a:solidFill>
              </a:defRPr>
            </a:lvl4pPr>
            <a:lvl5pPr marL="1828800" indent="0">
              <a:lnSpc>
                <a:spcPts val="2400"/>
              </a:lnSpc>
              <a:buFont typeface="Arial" panose="020B0604020202020204" pitchFamily="34" charset="0"/>
              <a:buNone/>
              <a:defRPr sz="1400" spc="30" baseline="0">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r>
              <a:rPr lang="en-US"/>
              <a:t>20XX</a:t>
            </a:r>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575952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14AAB-F3AB-C937-12B0-801C99217B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F07868-8D8C-5FA3-4CDA-8C1827B298C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45F2B8-EBE4-5387-1B26-0FFC9342523B}"/>
              </a:ext>
            </a:extLst>
          </p:cNvPr>
          <p:cNvSpPr>
            <a:spLocks noGrp="1"/>
          </p:cNvSpPr>
          <p:nvPr>
            <p:ph type="dt" sz="half" idx="10"/>
          </p:nvPr>
        </p:nvSpPr>
        <p:spPr/>
        <p:txBody>
          <a:bodyPr/>
          <a:lstStyle/>
          <a:p>
            <a:fld id="{F6312504-6A55-4493-98B2-5E3CB30F536F}" type="datetimeFigureOut">
              <a:rPr lang="en-US" smtClean="0"/>
              <a:t>3/18/2024</a:t>
            </a:fld>
            <a:endParaRPr lang="en-US"/>
          </a:p>
        </p:txBody>
      </p:sp>
      <p:sp>
        <p:nvSpPr>
          <p:cNvPr id="5" name="Footer Placeholder 4">
            <a:extLst>
              <a:ext uri="{FF2B5EF4-FFF2-40B4-BE49-F238E27FC236}">
                <a16:creationId xmlns:a16="http://schemas.microsoft.com/office/drawing/2014/main" id="{CCFF3AC8-764D-422C-5335-ACC96590E3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1EF3BB-8A1D-1CAB-30C2-2C881278F989}"/>
              </a:ext>
            </a:extLst>
          </p:cNvPr>
          <p:cNvSpPr>
            <a:spLocks noGrp="1"/>
          </p:cNvSpPr>
          <p:nvPr>
            <p:ph type="sldNum" sz="quarter" idx="12"/>
          </p:nvPr>
        </p:nvSpPr>
        <p:spPr/>
        <p:txBody>
          <a:bodyPr/>
          <a:lstStyle/>
          <a:p>
            <a:fld id="{7E93E052-EB40-4330-8174-CE6DBFEA2281}" type="slidenum">
              <a:rPr lang="en-US" smtClean="0"/>
              <a:t>‹#›</a:t>
            </a:fld>
            <a:endParaRPr lang="en-US"/>
          </a:p>
        </p:txBody>
      </p:sp>
    </p:spTree>
    <p:extLst>
      <p:ext uri="{BB962C8B-B14F-4D97-AF65-F5344CB8AC3E}">
        <p14:creationId xmlns:p14="http://schemas.microsoft.com/office/powerpoint/2010/main" val="1762328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CE4E4-B363-0324-3739-BB8ECC41FD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507603-ECC2-77CE-0CCD-96CD4F71DF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CB470A-3990-8EF5-00D7-FC3FFB133C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AA42BC-DC78-641B-0B46-120DBA079EDE}"/>
              </a:ext>
            </a:extLst>
          </p:cNvPr>
          <p:cNvSpPr>
            <a:spLocks noGrp="1"/>
          </p:cNvSpPr>
          <p:nvPr>
            <p:ph type="dt" sz="half" idx="10"/>
          </p:nvPr>
        </p:nvSpPr>
        <p:spPr/>
        <p:txBody>
          <a:bodyPr/>
          <a:lstStyle/>
          <a:p>
            <a:fld id="{F6312504-6A55-4493-98B2-5E3CB30F536F}" type="datetimeFigureOut">
              <a:rPr lang="en-US" smtClean="0"/>
              <a:t>3/18/2024</a:t>
            </a:fld>
            <a:endParaRPr lang="en-US"/>
          </a:p>
        </p:txBody>
      </p:sp>
      <p:sp>
        <p:nvSpPr>
          <p:cNvPr id="6" name="Footer Placeholder 5">
            <a:extLst>
              <a:ext uri="{FF2B5EF4-FFF2-40B4-BE49-F238E27FC236}">
                <a16:creationId xmlns:a16="http://schemas.microsoft.com/office/drawing/2014/main" id="{09516FA2-591D-012B-4964-3BB9172898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DBAD66-00BC-9E98-83E8-3F49FBE4BF23}"/>
              </a:ext>
            </a:extLst>
          </p:cNvPr>
          <p:cNvSpPr>
            <a:spLocks noGrp="1"/>
          </p:cNvSpPr>
          <p:nvPr>
            <p:ph type="sldNum" sz="quarter" idx="12"/>
          </p:nvPr>
        </p:nvSpPr>
        <p:spPr/>
        <p:txBody>
          <a:bodyPr/>
          <a:lstStyle/>
          <a:p>
            <a:fld id="{7E93E052-EB40-4330-8174-CE6DBFEA2281}" type="slidenum">
              <a:rPr lang="en-US" smtClean="0"/>
              <a:t>‹#›</a:t>
            </a:fld>
            <a:endParaRPr lang="en-US"/>
          </a:p>
        </p:txBody>
      </p:sp>
    </p:spTree>
    <p:extLst>
      <p:ext uri="{BB962C8B-B14F-4D97-AF65-F5344CB8AC3E}">
        <p14:creationId xmlns:p14="http://schemas.microsoft.com/office/powerpoint/2010/main" val="1670621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6757A-5758-55EE-E7D6-817B46A21F3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24D656-E621-1FBE-BA26-80A44F8AE7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C70422-2CBD-0D40-35CD-949BB46763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1A4709-F9A3-090C-4A60-B8488FA931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86CD31-FD66-CA57-3AA5-BA5D2D5417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55765C-B6A6-7CFD-8A2E-D7069EE26D60}"/>
              </a:ext>
            </a:extLst>
          </p:cNvPr>
          <p:cNvSpPr>
            <a:spLocks noGrp="1"/>
          </p:cNvSpPr>
          <p:nvPr>
            <p:ph type="dt" sz="half" idx="10"/>
          </p:nvPr>
        </p:nvSpPr>
        <p:spPr/>
        <p:txBody>
          <a:bodyPr/>
          <a:lstStyle/>
          <a:p>
            <a:fld id="{F6312504-6A55-4493-98B2-5E3CB30F536F}" type="datetimeFigureOut">
              <a:rPr lang="en-US" smtClean="0"/>
              <a:t>3/18/2024</a:t>
            </a:fld>
            <a:endParaRPr lang="en-US"/>
          </a:p>
        </p:txBody>
      </p:sp>
      <p:sp>
        <p:nvSpPr>
          <p:cNvPr id="8" name="Footer Placeholder 7">
            <a:extLst>
              <a:ext uri="{FF2B5EF4-FFF2-40B4-BE49-F238E27FC236}">
                <a16:creationId xmlns:a16="http://schemas.microsoft.com/office/drawing/2014/main" id="{B8668928-1A5C-8DC7-5E8C-1BBF6BE6BB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DA6C29-70B3-3D9D-DAC9-7B9DDE574771}"/>
              </a:ext>
            </a:extLst>
          </p:cNvPr>
          <p:cNvSpPr>
            <a:spLocks noGrp="1"/>
          </p:cNvSpPr>
          <p:nvPr>
            <p:ph type="sldNum" sz="quarter" idx="12"/>
          </p:nvPr>
        </p:nvSpPr>
        <p:spPr/>
        <p:txBody>
          <a:bodyPr/>
          <a:lstStyle/>
          <a:p>
            <a:fld id="{7E93E052-EB40-4330-8174-CE6DBFEA2281}" type="slidenum">
              <a:rPr lang="en-US" smtClean="0"/>
              <a:t>‹#›</a:t>
            </a:fld>
            <a:endParaRPr lang="en-US"/>
          </a:p>
        </p:txBody>
      </p:sp>
    </p:spTree>
    <p:extLst>
      <p:ext uri="{BB962C8B-B14F-4D97-AF65-F5344CB8AC3E}">
        <p14:creationId xmlns:p14="http://schemas.microsoft.com/office/powerpoint/2010/main" val="3921631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849ED-2BBC-D2F4-0BFD-90ED89DD5B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F6395F-824E-2EDE-0545-AA24B0748386}"/>
              </a:ext>
            </a:extLst>
          </p:cNvPr>
          <p:cNvSpPr>
            <a:spLocks noGrp="1"/>
          </p:cNvSpPr>
          <p:nvPr>
            <p:ph type="dt" sz="half" idx="10"/>
          </p:nvPr>
        </p:nvSpPr>
        <p:spPr/>
        <p:txBody>
          <a:bodyPr/>
          <a:lstStyle/>
          <a:p>
            <a:fld id="{F6312504-6A55-4493-98B2-5E3CB30F536F}" type="datetimeFigureOut">
              <a:rPr lang="en-US" smtClean="0"/>
              <a:t>3/18/2024</a:t>
            </a:fld>
            <a:endParaRPr lang="en-US"/>
          </a:p>
        </p:txBody>
      </p:sp>
      <p:sp>
        <p:nvSpPr>
          <p:cNvPr id="4" name="Footer Placeholder 3">
            <a:extLst>
              <a:ext uri="{FF2B5EF4-FFF2-40B4-BE49-F238E27FC236}">
                <a16:creationId xmlns:a16="http://schemas.microsoft.com/office/drawing/2014/main" id="{A2E7DC07-3B60-672D-B653-DED9F50A0C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CD3B36-45E3-D962-6815-4A55305439AB}"/>
              </a:ext>
            </a:extLst>
          </p:cNvPr>
          <p:cNvSpPr>
            <a:spLocks noGrp="1"/>
          </p:cNvSpPr>
          <p:nvPr>
            <p:ph type="sldNum" sz="quarter" idx="12"/>
          </p:nvPr>
        </p:nvSpPr>
        <p:spPr/>
        <p:txBody>
          <a:bodyPr/>
          <a:lstStyle/>
          <a:p>
            <a:fld id="{7E93E052-EB40-4330-8174-CE6DBFEA2281}" type="slidenum">
              <a:rPr lang="en-US" smtClean="0"/>
              <a:t>‹#›</a:t>
            </a:fld>
            <a:endParaRPr lang="en-US"/>
          </a:p>
        </p:txBody>
      </p:sp>
    </p:spTree>
    <p:extLst>
      <p:ext uri="{BB962C8B-B14F-4D97-AF65-F5344CB8AC3E}">
        <p14:creationId xmlns:p14="http://schemas.microsoft.com/office/powerpoint/2010/main" val="827552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A4EE12-34DE-ECD6-A8A4-BC43A5D73C75}"/>
              </a:ext>
            </a:extLst>
          </p:cNvPr>
          <p:cNvSpPr>
            <a:spLocks noGrp="1"/>
          </p:cNvSpPr>
          <p:nvPr>
            <p:ph type="dt" sz="half" idx="10"/>
          </p:nvPr>
        </p:nvSpPr>
        <p:spPr/>
        <p:txBody>
          <a:bodyPr/>
          <a:lstStyle/>
          <a:p>
            <a:fld id="{F6312504-6A55-4493-98B2-5E3CB30F536F}" type="datetimeFigureOut">
              <a:rPr lang="en-US" smtClean="0"/>
              <a:t>3/18/2024</a:t>
            </a:fld>
            <a:endParaRPr lang="en-US"/>
          </a:p>
        </p:txBody>
      </p:sp>
      <p:sp>
        <p:nvSpPr>
          <p:cNvPr id="3" name="Footer Placeholder 2">
            <a:extLst>
              <a:ext uri="{FF2B5EF4-FFF2-40B4-BE49-F238E27FC236}">
                <a16:creationId xmlns:a16="http://schemas.microsoft.com/office/drawing/2014/main" id="{1E3F8D00-38BF-4A4E-9AD5-EA2D0171C9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C88813-050C-C018-A6C9-3DBDE207C97F}"/>
              </a:ext>
            </a:extLst>
          </p:cNvPr>
          <p:cNvSpPr>
            <a:spLocks noGrp="1"/>
          </p:cNvSpPr>
          <p:nvPr>
            <p:ph type="sldNum" sz="quarter" idx="12"/>
          </p:nvPr>
        </p:nvSpPr>
        <p:spPr/>
        <p:txBody>
          <a:bodyPr/>
          <a:lstStyle/>
          <a:p>
            <a:fld id="{7E93E052-EB40-4330-8174-CE6DBFEA2281}" type="slidenum">
              <a:rPr lang="en-US" smtClean="0"/>
              <a:t>‹#›</a:t>
            </a:fld>
            <a:endParaRPr lang="en-US"/>
          </a:p>
        </p:txBody>
      </p:sp>
    </p:spTree>
    <p:extLst>
      <p:ext uri="{BB962C8B-B14F-4D97-AF65-F5344CB8AC3E}">
        <p14:creationId xmlns:p14="http://schemas.microsoft.com/office/powerpoint/2010/main" val="1234368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5717B-6835-BB4C-EFF9-1AEEC25E00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9599A4-26A7-C08C-F7D8-2B17FEF352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02C23A-1513-4863-E008-0F637633FD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387913-0043-E6E6-D1C6-3BED642015D5}"/>
              </a:ext>
            </a:extLst>
          </p:cNvPr>
          <p:cNvSpPr>
            <a:spLocks noGrp="1"/>
          </p:cNvSpPr>
          <p:nvPr>
            <p:ph type="dt" sz="half" idx="10"/>
          </p:nvPr>
        </p:nvSpPr>
        <p:spPr/>
        <p:txBody>
          <a:bodyPr/>
          <a:lstStyle/>
          <a:p>
            <a:fld id="{F6312504-6A55-4493-98B2-5E3CB30F536F}" type="datetimeFigureOut">
              <a:rPr lang="en-US" smtClean="0"/>
              <a:t>3/18/2024</a:t>
            </a:fld>
            <a:endParaRPr lang="en-US"/>
          </a:p>
        </p:txBody>
      </p:sp>
      <p:sp>
        <p:nvSpPr>
          <p:cNvPr id="6" name="Footer Placeholder 5">
            <a:extLst>
              <a:ext uri="{FF2B5EF4-FFF2-40B4-BE49-F238E27FC236}">
                <a16:creationId xmlns:a16="http://schemas.microsoft.com/office/drawing/2014/main" id="{B927583E-1456-E275-2ACC-CA598C1E78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B3D6B-AA4D-1B6D-AEEC-AECD05A1B087}"/>
              </a:ext>
            </a:extLst>
          </p:cNvPr>
          <p:cNvSpPr>
            <a:spLocks noGrp="1"/>
          </p:cNvSpPr>
          <p:nvPr>
            <p:ph type="sldNum" sz="quarter" idx="12"/>
          </p:nvPr>
        </p:nvSpPr>
        <p:spPr/>
        <p:txBody>
          <a:bodyPr/>
          <a:lstStyle/>
          <a:p>
            <a:fld id="{7E93E052-EB40-4330-8174-CE6DBFEA2281}" type="slidenum">
              <a:rPr lang="en-US" smtClean="0"/>
              <a:t>‹#›</a:t>
            </a:fld>
            <a:endParaRPr lang="en-US"/>
          </a:p>
        </p:txBody>
      </p:sp>
    </p:spTree>
    <p:extLst>
      <p:ext uri="{BB962C8B-B14F-4D97-AF65-F5344CB8AC3E}">
        <p14:creationId xmlns:p14="http://schemas.microsoft.com/office/powerpoint/2010/main" val="810186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44462-81CF-0675-B33F-13E782B874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F8184C-54D4-3847-DE6C-F6BF35BAE3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4FDF9F-D3A2-9E15-FF9C-CFFA927FD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3BD6EA-EEE1-0A9E-FB70-3D447BCE5C00}"/>
              </a:ext>
            </a:extLst>
          </p:cNvPr>
          <p:cNvSpPr>
            <a:spLocks noGrp="1"/>
          </p:cNvSpPr>
          <p:nvPr>
            <p:ph type="dt" sz="half" idx="10"/>
          </p:nvPr>
        </p:nvSpPr>
        <p:spPr/>
        <p:txBody>
          <a:bodyPr/>
          <a:lstStyle/>
          <a:p>
            <a:fld id="{F6312504-6A55-4493-98B2-5E3CB30F536F}" type="datetimeFigureOut">
              <a:rPr lang="en-US" smtClean="0"/>
              <a:t>3/18/2024</a:t>
            </a:fld>
            <a:endParaRPr lang="en-US"/>
          </a:p>
        </p:txBody>
      </p:sp>
      <p:sp>
        <p:nvSpPr>
          <p:cNvPr id="6" name="Footer Placeholder 5">
            <a:extLst>
              <a:ext uri="{FF2B5EF4-FFF2-40B4-BE49-F238E27FC236}">
                <a16:creationId xmlns:a16="http://schemas.microsoft.com/office/drawing/2014/main" id="{28F21042-B900-A90B-3E38-7389DACE62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2C6C61-C8F3-A8DE-24DA-252704473038}"/>
              </a:ext>
            </a:extLst>
          </p:cNvPr>
          <p:cNvSpPr>
            <a:spLocks noGrp="1"/>
          </p:cNvSpPr>
          <p:nvPr>
            <p:ph type="sldNum" sz="quarter" idx="12"/>
          </p:nvPr>
        </p:nvSpPr>
        <p:spPr/>
        <p:txBody>
          <a:bodyPr/>
          <a:lstStyle/>
          <a:p>
            <a:fld id="{7E93E052-EB40-4330-8174-CE6DBFEA2281}" type="slidenum">
              <a:rPr lang="en-US" smtClean="0"/>
              <a:t>‹#›</a:t>
            </a:fld>
            <a:endParaRPr lang="en-US"/>
          </a:p>
        </p:txBody>
      </p:sp>
    </p:spTree>
    <p:extLst>
      <p:ext uri="{BB962C8B-B14F-4D97-AF65-F5344CB8AC3E}">
        <p14:creationId xmlns:p14="http://schemas.microsoft.com/office/powerpoint/2010/main" val="2495571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780B1C-4064-9E9C-CE0A-BCBD8126D0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DD6107-BF36-C556-CBFF-90CF2962B1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C085C0-7510-CF32-E862-241288D9A5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6312504-6A55-4493-98B2-5E3CB30F536F}" type="datetimeFigureOut">
              <a:rPr lang="en-US" smtClean="0"/>
              <a:t>3/18/2024</a:t>
            </a:fld>
            <a:endParaRPr lang="en-US"/>
          </a:p>
        </p:txBody>
      </p:sp>
      <p:sp>
        <p:nvSpPr>
          <p:cNvPr id="5" name="Footer Placeholder 4">
            <a:extLst>
              <a:ext uri="{FF2B5EF4-FFF2-40B4-BE49-F238E27FC236}">
                <a16:creationId xmlns:a16="http://schemas.microsoft.com/office/drawing/2014/main" id="{FCFBF73D-FCB2-E236-E2FE-BD34F5A767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A2E2971-5F2D-94F5-786C-C885B113AC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E93E052-EB40-4330-8174-CE6DBFEA2281}" type="slidenum">
              <a:rPr lang="en-US" smtClean="0"/>
              <a:t>‹#›</a:t>
            </a:fld>
            <a:endParaRPr lang="en-US"/>
          </a:p>
        </p:txBody>
      </p:sp>
    </p:spTree>
    <p:extLst>
      <p:ext uri="{BB962C8B-B14F-4D97-AF65-F5344CB8AC3E}">
        <p14:creationId xmlns:p14="http://schemas.microsoft.com/office/powerpoint/2010/main" val="26938385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2F5A05-5B17-4F57-B811-615BAC0730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B434C2-315D-4AB8-8E6A-3D9F7D7AF3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88DD60-D047-4D38-974C-D4F54FD09B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F9472C-FE69-4E8B-81F1-881CD19E327D}" type="slidenum">
              <a:rPr lang="en-US" smtClean="0"/>
              <a:t>‹#›</a:t>
            </a:fld>
            <a:endParaRPr lang="en-US" dirty="0"/>
          </a:p>
        </p:txBody>
      </p:sp>
      <p:pic>
        <p:nvPicPr>
          <p:cNvPr id="7" name="Picture 6" descr="Graphical user interface, text&#10;&#10;Description automatically generated">
            <a:extLst>
              <a:ext uri="{FF2B5EF4-FFF2-40B4-BE49-F238E27FC236}">
                <a16:creationId xmlns:a16="http://schemas.microsoft.com/office/drawing/2014/main" id="{31BE5C5D-80F7-8836-9C46-19D3E3B591EE}"/>
              </a:ext>
            </a:extLst>
          </p:cNvPr>
          <p:cNvPicPr>
            <a:picLocks noChangeAspect="1"/>
          </p:cNvPicPr>
          <p:nvPr userDrawn="1"/>
        </p:nvPicPr>
        <p:blipFill>
          <a:blip r:embed="rId14" cstate="screen">
            <a:extLst>
              <a:ext uri="{28A0092B-C50C-407E-A947-70E740481C1C}">
                <a14:useLocalDpi xmlns:a14="http://schemas.microsoft.com/office/drawing/2010/main" val="0"/>
              </a:ext>
            </a:extLst>
          </a:blip>
          <a:stretch>
            <a:fillRect/>
          </a:stretch>
        </p:blipFill>
        <p:spPr>
          <a:xfrm>
            <a:off x="53800" y="6230363"/>
            <a:ext cx="3023629" cy="537149"/>
          </a:xfrm>
          <a:prstGeom prst="rect">
            <a:avLst/>
          </a:prstGeom>
        </p:spPr>
      </p:pic>
    </p:spTree>
    <p:extLst>
      <p:ext uri="{BB962C8B-B14F-4D97-AF65-F5344CB8AC3E}">
        <p14:creationId xmlns:p14="http://schemas.microsoft.com/office/powerpoint/2010/main" val="2205969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hemeOverride" Target="../theme/themeOverride1.xml"/><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hemeOverride" Target="../theme/themeOverride2.xml"/><Relationship Id="rId5" Type="http://schemas.openxmlformats.org/officeDocument/2006/relationships/image" Target="../media/image10.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3.tmp"/></Relationships>
</file>

<file path=ppt/slides/_rels/slide2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hemeOverride" Target="../theme/themeOverride3.xml"/><Relationship Id="rId5" Type="http://schemas.openxmlformats.org/officeDocument/2006/relationships/image" Target="../media/image16.emf"/><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hemeOverride" Target="../theme/themeOverride4.xml"/><Relationship Id="rId6" Type="http://schemas.openxmlformats.org/officeDocument/2006/relationships/hyperlink" Target="mailto:iwrbloans@idwr.idaho.gov" TargetMode="External"/><Relationship Id="rId5" Type="http://schemas.openxmlformats.org/officeDocument/2006/relationships/hyperlink" Target="mailto:iwrbgrants@idwr.idaho.gov" TargetMode="External"/><Relationship Id="rId4" Type="http://schemas.openxmlformats.org/officeDocument/2006/relationships/hyperlink" Target="https://idwr.idaho.gov/IWRB/programs/financial/"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idwr.idaho.gov/iwrb/programs/financial/"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hyperlink" Target="https://idwr.maps.arcgis.com/apps/instant/interactivelegend/index.html?appid=80a4bba0075145728e81bb93bcb7b9ac"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F8898-C20D-2CC8-D95D-4BEF64775E15}"/>
              </a:ext>
            </a:extLst>
          </p:cNvPr>
          <p:cNvSpPr>
            <a:spLocks noGrp="1"/>
          </p:cNvSpPr>
          <p:nvPr>
            <p:ph type="title"/>
          </p:nvPr>
        </p:nvSpPr>
        <p:spPr>
          <a:xfrm>
            <a:off x="838200" y="2103437"/>
            <a:ext cx="10515600" cy="1325563"/>
          </a:xfrm>
        </p:spPr>
        <p:txBody>
          <a:bodyPr>
            <a:normAutofit fontScale="90000"/>
          </a:bodyPr>
          <a:lstStyle/>
          <a:p>
            <a:r>
              <a:rPr lang="en-US" dirty="0"/>
              <a:t>Resilience of Water Resources – Idaho’s Programs and Measures</a:t>
            </a:r>
            <a:br>
              <a:rPr lang="en-US" dirty="0"/>
            </a:br>
            <a:endParaRPr lang="en-US" dirty="0"/>
          </a:p>
        </p:txBody>
      </p:sp>
    </p:spTree>
    <p:extLst>
      <p:ext uri="{BB962C8B-B14F-4D97-AF65-F5344CB8AC3E}">
        <p14:creationId xmlns:p14="http://schemas.microsoft.com/office/powerpoint/2010/main" val="3898966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39C8D-9B7F-7DEF-CD62-1F3D000F257E}"/>
              </a:ext>
            </a:extLst>
          </p:cNvPr>
          <p:cNvSpPr>
            <a:spLocks noGrp="1"/>
          </p:cNvSpPr>
          <p:nvPr>
            <p:ph type="title"/>
          </p:nvPr>
        </p:nvSpPr>
        <p:spPr/>
        <p:txBody>
          <a:bodyPr/>
          <a:lstStyle/>
          <a:p>
            <a:endParaRPr lang="en-US"/>
          </a:p>
        </p:txBody>
      </p:sp>
      <p:pic>
        <p:nvPicPr>
          <p:cNvPr id="5" name="Content Placeholder 4" descr="A graph of a snake&#10;&#10;Description automatically generated">
            <a:extLst>
              <a:ext uri="{FF2B5EF4-FFF2-40B4-BE49-F238E27FC236}">
                <a16:creationId xmlns:a16="http://schemas.microsoft.com/office/drawing/2014/main" id="{251B3CD8-4FA2-F43F-3476-341867F565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5034" y="1901217"/>
            <a:ext cx="9201931" cy="4200153"/>
          </a:xfrm>
        </p:spPr>
      </p:pic>
    </p:spTree>
    <p:extLst>
      <p:ext uri="{BB962C8B-B14F-4D97-AF65-F5344CB8AC3E}">
        <p14:creationId xmlns:p14="http://schemas.microsoft.com/office/powerpoint/2010/main" val="3094612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5FBFA-5F74-BF26-7CD8-0D3F751D21A0}"/>
              </a:ext>
            </a:extLst>
          </p:cNvPr>
          <p:cNvSpPr>
            <a:spLocks noGrp="1"/>
          </p:cNvSpPr>
          <p:nvPr>
            <p:ph type="title"/>
          </p:nvPr>
        </p:nvSpPr>
        <p:spPr/>
        <p:txBody>
          <a:bodyPr/>
          <a:lstStyle/>
          <a:p>
            <a:endParaRPr lang="en-US"/>
          </a:p>
        </p:txBody>
      </p:sp>
      <p:pic>
        <p:nvPicPr>
          <p:cNvPr id="5" name="Content Placeholder 4" descr="A graph of the snake temperature&#10;&#10;Description automatically generated">
            <a:extLst>
              <a:ext uri="{FF2B5EF4-FFF2-40B4-BE49-F238E27FC236}">
                <a16:creationId xmlns:a16="http://schemas.microsoft.com/office/drawing/2014/main" id="{CB79610C-EE62-5111-692C-62CCE794CF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5034" y="1901217"/>
            <a:ext cx="9201931" cy="4200153"/>
          </a:xfrm>
        </p:spPr>
      </p:pic>
    </p:spTree>
    <p:extLst>
      <p:ext uri="{BB962C8B-B14F-4D97-AF65-F5344CB8AC3E}">
        <p14:creationId xmlns:p14="http://schemas.microsoft.com/office/powerpoint/2010/main" val="3821847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E4699-4207-FA12-ED14-2B8149D39569}"/>
              </a:ext>
            </a:extLst>
          </p:cNvPr>
          <p:cNvSpPr>
            <a:spLocks noGrp="1"/>
          </p:cNvSpPr>
          <p:nvPr>
            <p:ph type="title"/>
          </p:nvPr>
        </p:nvSpPr>
        <p:spPr/>
        <p:txBody>
          <a:bodyPr/>
          <a:lstStyle/>
          <a:p>
            <a:endParaRPr lang="en-US"/>
          </a:p>
        </p:txBody>
      </p:sp>
      <p:pic>
        <p:nvPicPr>
          <p:cNvPr id="5" name="Content Placeholder 4" descr="A graph of a number of blue rectangular objects&#10;&#10;Description automatically generated with medium confidence">
            <a:extLst>
              <a:ext uri="{FF2B5EF4-FFF2-40B4-BE49-F238E27FC236}">
                <a16:creationId xmlns:a16="http://schemas.microsoft.com/office/drawing/2014/main" id="{52613533-B27D-A83B-A8BA-5E86A23CB99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1875" y="1825625"/>
            <a:ext cx="8648250" cy="4351338"/>
          </a:xfrm>
        </p:spPr>
      </p:pic>
    </p:spTree>
    <p:extLst>
      <p:ext uri="{BB962C8B-B14F-4D97-AF65-F5344CB8AC3E}">
        <p14:creationId xmlns:p14="http://schemas.microsoft.com/office/powerpoint/2010/main" val="2907690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A963E-4A9C-56A5-BBDF-2921F5ED9328}"/>
              </a:ext>
            </a:extLst>
          </p:cNvPr>
          <p:cNvSpPr>
            <a:spLocks noGrp="1"/>
          </p:cNvSpPr>
          <p:nvPr>
            <p:ph type="title"/>
          </p:nvPr>
        </p:nvSpPr>
        <p:spPr/>
        <p:txBody>
          <a:bodyPr/>
          <a:lstStyle/>
          <a:p>
            <a:r>
              <a:rPr lang="en-US" dirty="0"/>
              <a:t>B. Upper Snake</a:t>
            </a:r>
          </a:p>
        </p:txBody>
      </p:sp>
    </p:spTree>
    <p:extLst>
      <p:ext uri="{BB962C8B-B14F-4D97-AF65-F5344CB8AC3E}">
        <p14:creationId xmlns:p14="http://schemas.microsoft.com/office/powerpoint/2010/main" val="1061879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C79A4-0055-77D3-AA7F-AF130D456B65}"/>
              </a:ext>
            </a:extLst>
          </p:cNvPr>
          <p:cNvSpPr>
            <a:spLocks noGrp="1"/>
          </p:cNvSpPr>
          <p:nvPr>
            <p:ph type="title"/>
          </p:nvPr>
        </p:nvSpPr>
        <p:spPr/>
        <p:txBody>
          <a:bodyPr/>
          <a:lstStyle/>
          <a:p>
            <a:endParaRPr lang="en-US"/>
          </a:p>
        </p:txBody>
      </p:sp>
      <p:pic>
        <p:nvPicPr>
          <p:cNvPr id="5" name="Content Placeholder 4" descr="A graph of a snake&#10;&#10;Description automatically generated">
            <a:extLst>
              <a:ext uri="{FF2B5EF4-FFF2-40B4-BE49-F238E27FC236}">
                <a16:creationId xmlns:a16="http://schemas.microsoft.com/office/drawing/2014/main" id="{A151B213-DBA6-41D9-518A-A8C0E81D06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5034" y="1901217"/>
            <a:ext cx="9201931" cy="4200153"/>
          </a:xfrm>
        </p:spPr>
      </p:pic>
    </p:spTree>
    <p:extLst>
      <p:ext uri="{BB962C8B-B14F-4D97-AF65-F5344CB8AC3E}">
        <p14:creationId xmlns:p14="http://schemas.microsoft.com/office/powerpoint/2010/main" val="3034228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E6DDD-5E78-12AA-AED2-247F42DB6E6A}"/>
              </a:ext>
            </a:extLst>
          </p:cNvPr>
          <p:cNvSpPr>
            <a:spLocks noGrp="1"/>
          </p:cNvSpPr>
          <p:nvPr>
            <p:ph type="title"/>
          </p:nvPr>
        </p:nvSpPr>
        <p:spPr/>
        <p:txBody>
          <a:bodyPr/>
          <a:lstStyle/>
          <a:p>
            <a:endParaRPr lang="en-US"/>
          </a:p>
        </p:txBody>
      </p:sp>
      <p:pic>
        <p:nvPicPr>
          <p:cNvPr id="5" name="Content Placeholder 4" descr="A graph of the temperature of a snake&#10;&#10;Description automatically generated">
            <a:extLst>
              <a:ext uri="{FF2B5EF4-FFF2-40B4-BE49-F238E27FC236}">
                <a16:creationId xmlns:a16="http://schemas.microsoft.com/office/drawing/2014/main" id="{92491DD0-AAAC-909D-740F-B38CC32C435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5034" y="1901217"/>
            <a:ext cx="9201931" cy="4200153"/>
          </a:xfrm>
        </p:spPr>
      </p:pic>
    </p:spTree>
    <p:extLst>
      <p:ext uri="{BB962C8B-B14F-4D97-AF65-F5344CB8AC3E}">
        <p14:creationId xmlns:p14="http://schemas.microsoft.com/office/powerpoint/2010/main" val="3719530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97127-F260-7722-0045-EB8759BD108C}"/>
              </a:ext>
            </a:extLst>
          </p:cNvPr>
          <p:cNvSpPr>
            <a:spLocks noGrp="1"/>
          </p:cNvSpPr>
          <p:nvPr>
            <p:ph type="title"/>
          </p:nvPr>
        </p:nvSpPr>
        <p:spPr/>
        <p:txBody>
          <a:bodyPr/>
          <a:lstStyle/>
          <a:p>
            <a:endParaRPr lang="en-US"/>
          </a:p>
        </p:txBody>
      </p:sp>
      <p:pic>
        <p:nvPicPr>
          <p:cNvPr id="5" name="Content Placeholder 4" descr="A graph of blue rectangular bars with numbers and letters&#10;&#10;Description automatically generated with medium confidence">
            <a:extLst>
              <a:ext uri="{FF2B5EF4-FFF2-40B4-BE49-F238E27FC236}">
                <a16:creationId xmlns:a16="http://schemas.microsoft.com/office/drawing/2014/main" id="{E1DF1611-83CB-746A-3F62-3E069133E1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1875" y="1825625"/>
            <a:ext cx="8648250" cy="4351338"/>
          </a:xfrm>
        </p:spPr>
      </p:pic>
    </p:spTree>
    <p:extLst>
      <p:ext uri="{BB962C8B-B14F-4D97-AF65-F5344CB8AC3E}">
        <p14:creationId xmlns:p14="http://schemas.microsoft.com/office/powerpoint/2010/main" val="1725332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EB2C2-173E-1E64-5FC1-FE42FA1FB204}"/>
              </a:ext>
            </a:extLst>
          </p:cNvPr>
          <p:cNvSpPr>
            <a:spLocks noGrp="1"/>
          </p:cNvSpPr>
          <p:nvPr>
            <p:ph type="title"/>
          </p:nvPr>
        </p:nvSpPr>
        <p:spPr/>
        <p:txBody>
          <a:bodyPr/>
          <a:lstStyle/>
          <a:p>
            <a:r>
              <a:rPr lang="en-US" dirty="0"/>
              <a:t>C. Salmon</a:t>
            </a:r>
          </a:p>
        </p:txBody>
      </p:sp>
    </p:spTree>
    <p:extLst>
      <p:ext uri="{BB962C8B-B14F-4D97-AF65-F5344CB8AC3E}">
        <p14:creationId xmlns:p14="http://schemas.microsoft.com/office/powerpoint/2010/main" val="2762040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aph showing the number of years&#10;&#10;Description automatically generated">
            <a:extLst>
              <a:ext uri="{FF2B5EF4-FFF2-40B4-BE49-F238E27FC236}">
                <a16:creationId xmlns:a16="http://schemas.microsoft.com/office/drawing/2014/main" id="{C76910F1-479B-825A-73FE-F82F2BD1065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4931" y="396715"/>
            <a:ext cx="7962138" cy="5767204"/>
          </a:xfrm>
        </p:spPr>
      </p:pic>
    </p:spTree>
    <p:extLst>
      <p:ext uri="{BB962C8B-B14F-4D97-AF65-F5344CB8AC3E}">
        <p14:creationId xmlns:p14="http://schemas.microsoft.com/office/powerpoint/2010/main" val="3470022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35BC1-4A2A-ADED-ED2B-DAAF4AA70A48}"/>
              </a:ext>
            </a:extLst>
          </p:cNvPr>
          <p:cNvSpPr>
            <a:spLocks noGrp="1"/>
          </p:cNvSpPr>
          <p:nvPr>
            <p:ph type="title"/>
          </p:nvPr>
        </p:nvSpPr>
        <p:spPr/>
        <p:txBody>
          <a:bodyPr/>
          <a:lstStyle/>
          <a:p>
            <a:r>
              <a:rPr lang="en-US" dirty="0"/>
              <a:t>Idaho Water Resource Board Programs</a:t>
            </a:r>
          </a:p>
        </p:txBody>
      </p:sp>
      <p:sp>
        <p:nvSpPr>
          <p:cNvPr id="3" name="Content Placeholder 2">
            <a:extLst>
              <a:ext uri="{FF2B5EF4-FFF2-40B4-BE49-F238E27FC236}">
                <a16:creationId xmlns:a16="http://schemas.microsoft.com/office/drawing/2014/main" id="{033FBF40-5CD9-3E87-7A88-5B2E4ECF1376}"/>
              </a:ext>
            </a:extLst>
          </p:cNvPr>
          <p:cNvSpPr>
            <a:spLocks noGrp="1"/>
          </p:cNvSpPr>
          <p:nvPr>
            <p:ph idx="1"/>
          </p:nvPr>
        </p:nvSpPr>
        <p:spPr/>
        <p:txBody>
          <a:bodyPr/>
          <a:lstStyle/>
          <a:p>
            <a:r>
              <a:rPr lang="en-US" dirty="0"/>
              <a:t>A. Recharge</a:t>
            </a:r>
          </a:p>
          <a:p>
            <a:r>
              <a:rPr lang="en-US" dirty="0"/>
              <a:t>B. Cloud Seeding</a:t>
            </a:r>
          </a:p>
          <a:p>
            <a:r>
              <a:rPr lang="en-US" dirty="0"/>
              <a:t>C. Infrastructure – Grants and Loans</a:t>
            </a:r>
          </a:p>
          <a:p>
            <a:r>
              <a:rPr lang="en-US" dirty="0"/>
              <a:t>D. Minimum Stream Flows</a:t>
            </a:r>
          </a:p>
          <a:p>
            <a:r>
              <a:rPr lang="en-US" dirty="0"/>
              <a:t>E. Water Transaction Program</a:t>
            </a:r>
          </a:p>
        </p:txBody>
      </p:sp>
    </p:spTree>
    <p:extLst>
      <p:ext uri="{BB962C8B-B14F-4D97-AF65-F5344CB8AC3E}">
        <p14:creationId xmlns:p14="http://schemas.microsoft.com/office/powerpoint/2010/main" val="2448491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D10DA-FB44-D8D7-2DE7-911E93E536F4}"/>
              </a:ext>
            </a:extLst>
          </p:cNvPr>
          <p:cNvSpPr>
            <a:spLocks noGrp="1"/>
          </p:cNvSpPr>
          <p:nvPr>
            <p:ph type="title"/>
          </p:nvPr>
        </p:nvSpPr>
        <p:spPr/>
        <p:txBody>
          <a:bodyPr/>
          <a:lstStyle/>
          <a:p>
            <a:r>
              <a:rPr lang="en-US" dirty="0"/>
              <a:t>Sovereignty Over Idaho Water</a:t>
            </a:r>
          </a:p>
        </p:txBody>
      </p:sp>
      <p:sp>
        <p:nvSpPr>
          <p:cNvPr id="3" name="Content Placeholder 2">
            <a:extLst>
              <a:ext uri="{FF2B5EF4-FFF2-40B4-BE49-F238E27FC236}">
                <a16:creationId xmlns:a16="http://schemas.microsoft.com/office/drawing/2014/main" id="{739DA13B-DDB8-5622-5087-756EF05223B0}"/>
              </a:ext>
            </a:extLst>
          </p:cNvPr>
          <p:cNvSpPr>
            <a:spLocks noGrp="1"/>
          </p:cNvSpPr>
          <p:nvPr>
            <p:ph idx="1"/>
          </p:nvPr>
        </p:nvSpPr>
        <p:spPr/>
        <p:txBody>
          <a:bodyPr>
            <a:normAutofit lnSpcReduction="10000"/>
          </a:bodyPr>
          <a:lstStyle/>
          <a:p>
            <a:r>
              <a:rPr lang="en-US" dirty="0"/>
              <a:t>Idaho Constitution</a:t>
            </a:r>
          </a:p>
          <a:p>
            <a:r>
              <a:rPr lang="en-US" dirty="0"/>
              <a:t>Article XV Section 1 – All use of water subject to state control and regulation</a:t>
            </a:r>
          </a:p>
          <a:p>
            <a:r>
              <a:rPr lang="en-US" dirty="0"/>
              <a:t>Article XV Section 7 – Established the Water Bond</a:t>
            </a:r>
          </a:p>
          <a:p>
            <a:r>
              <a:rPr lang="en-US" dirty="0"/>
              <a:t>Case Law</a:t>
            </a:r>
          </a:p>
          <a:p>
            <a:pPr lvl="1"/>
            <a:r>
              <a:rPr lang="en-US" i="1" dirty="0"/>
              <a:t>Ickes v. Fox</a:t>
            </a:r>
            <a:r>
              <a:rPr lang="en-US" dirty="0"/>
              <a:t>, 300 US 82 (1937) – Congress severed land and water on public domain by the Desert Land Entry Act – if not before</a:t>
            </a:r>
          </a:p>
          <a:p>
            <a:pPr lvl="1"/>
            <a:r>
              <a:rPr lang="en-US" i="1" dirty="0"/>
              <a:t>California v. U.S., </a:t>
            </a:r>
            <a:r>
              <a:rPr lang="en-US" dirty="0"/>
              <a:t>438 US 645 (1975) – Recognized Congress’ deference to state law</a:t>
            </a:r>
          </a:p>
          <a:p>
            <a:pPr lvl="1"/>
            <a:r>
              <a:rPr lang="en-US" i="1" dirty="0"/>
              <a:t>Joyce Livestock Co. v. U.S., </a:t>
            </a:r>
            <a:r>
              <a:rPr lang="en-US" dirty="0"/>
              <a:t>144 Idaho 1 (2007) – Appropriation a matter of state law</a:t>
            </a:r>
          </a:p>
          <a:p>
            <a:pPr lvl="1"/>
            <a:endParaRPr lang="en-US" dirty="0"/>
          </a:p>
          <a:p>
            <a:endParaRPr lang="en-US" dirty="0"/>
          </a:p>
        </p:txBody>
      </p:sp>
    </p:spTree>
    <p:extLst>
      <p:ext uri="{BB962C8B-B14F-4D97-AF65-F5344CB8AC3E}">
        <p14:creationId xmlns:p14="http://schemas.microsoft.com/office/powerpoint/2010/main" val="10559734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CEF61-1F98-5D75-3EE7-C3190610A5B6}"/>
              </a:ext>
            </a:extLst>
          </p:cNvPr>
          <p:cNvSpPr>
            <a:spLocks noGrp="1"/>
          </p:cNvSpPr>
          <p:nvPr>
            <p:ph type="title"/>
          </p:nvPr>
        </p:nvSpPr>
        <p:spPr/>
        <p:txBody>
          <a:bodyPr/>
          <a:lstStyle/>
          <a:p>
            <a:r>
              <a:rPr lang="en-US" dirty="0"/>
              <a:t>A. Recharge</a:t>
            </a:r>
          </a:p>
        </p:txBody>
      </p:sp>
      <p:sp>
        <p:nvSpPr>
          <p:cNvPr id="3" name="Content Placeholder 2">
            <a:extLst>
              <a:ext uri="{FF2B5EF4-FFF2-40B4-BE49-F238E27FC236}">
                <a16:creationId xmlns:a16="http://schemas.microsoft.com/office/drawing/2014/main" id="{AA81069D-28A3-00D9-D495-B7562EE5249A}"/>
              </a:ext>
            </a:extLst>
          </p:cNvPr>
          <p:cNvSpPr>
            <a:spLocks noGrp="1"/>
          </p:cNvSpPr>
          <p:nvPr>
            <p:ph idx="1"/>
          </p:nvPr>
        </p:nvSpPr>
        <p:spPr/>
        <p:txBody>
          <a:bodyPr>
            <a:normAutofit lnSpcReduction="10000"/>
          </a:bodyPr>
          <a:lstStyle/>
          <a:p>
            <a:r>
              <a:rPr lang="en-US" dirty="0"/>
              <a:t>1. Groundwater recharge is a beneficial use</a:t>
            </a:r>
          </a:p>
          <a:p>
            <a:pPr lvl="1"/>
            <a:r>
              <a:rPr lang="en-US" dirty="0"/>
              <a:t>Idaho Code 42-234(b) (added 1978)</a:t>
            </a:r>
          </a:p>
          <a:p>
            <a:pPr lvl="1"/>
            <a:r>
              <a:rPr lang="en-US" i="1" dirty="0"/>
              <a:t>City of Blackfoot v. Spackman,</a:t>
            </a:r>
            <a:r>
              <a:rPr lang="en-US" dirty="0"/>
              <a:t> 162 Idaho 397 (2017)</a:t>
            </a:r>
          </a:p>
          <a:p>
            <a:r>
              <a:rPr lang="en-US" dirty="0"/>
              <a:t>2. Recognized in State Water Plan</a:t>
            </a:r>
          </a:p>
          <a:p>
            <a:pPr lvl="1"/>
            <a:r>
              <a:rPr lang="en-US" dirty="0"/>
              <a:t>Policy 1.I.</a:t>
            </a:r>
          </a:p>
          <a:p>
            <a:r>
              <a:rPr lang="en-US" dirty="0"/>
              <a:t>3. Water Board Recharge Rights</a:t>
            </a:r>
          </a:p>
          <a:p>
            <a:r>
              <a:rPr lang="en-US" dirty="0"/>
              <a:t>4. Federal Impediments</a:t>
            </a:r>
          </a:p>
          <a:p>
            <a:pPr lvl="1"/>
            <a:r>
              <a:rPr lang="en-US" dirty="0"/>
              <a:t>BLM protests to applications 37-23110 and 37-23111</a:t>
            </a:r>
          </a:p>
          <a:p>
            <a:pPr lvl="1"/>
            <a:r>
              <a:rPr lang="en-US" dirty="0"/>
              <a:t>Aquifer Recharge Flexibility Act, Section 1105 of PL 116-260</a:t>
            </a:r>
          </a:p>
          <a:p>
            <a:pPr lvl="1"/>
            <a:r>
              <a:rPr lang="en-US" dirty="0"/>
              <a:t>BLM claims that Water Board cannot use the Act</a:t>
            </a:r>
          </a:p>
          <a:p>
            <a:pPr lvl="2"/>
            <a:r>
              <a:rPr lang="en-US" dirty="0"/>
              <a:t>T. Stone-Manning to Idaho Congressional Delegation Feb. 20, 2024</a:t>
            </a:r>
          </a:p>
          <a:p>
            <a:endParaRPr lang="en-US" dirty="0"/>
          </a:p>
          <a:p>
            <a:endParaRPr lang="en-US" dirty="0"/>
          </a:p>
          <a:p>
            <a:endParaRPr lang="en-US" dirty="0"/>
          </a:p>
        </p:txBody>
      </p:sp>
    </p:spTree>
    <p:extLst>
      <p:ext uri="{BB962C8B-B14F-4D97-AF65-F5344CB8AC3E}">
        <p14:creationId xmlns:p14="http://schemas.microsoft.com/office/powerpoint/2010/main" val="37103739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27DC3B-9096-6CF7-864C-ED1DBF2DA57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316943" y="0"/>
            <a:ext cx="8875059" cy="6858000"/>
          </a:xfrm>
          <a:prstGeom prst="rect">
            <a:avLst/>
          </a:prstGeom>
        </p:spPr>
      </p:pic>
      <p:sp>
        <p:nvSpPr>
          <p:cNvPr id="7" name="TextBox 6">
            <a:extLst>
              <a:ext uri="{FF2B5EF4-FFF2-40B4-BE49-F238E27FC236}">
                <a16:creationId xmlns:a16="http://schemas.microsoft.com/office/drawing/2014/main" id="{BECD4046-9FAF-3CD1-D708-8403CFBD6066}"/>
              </a:ext>
            </a:extLst>
          </p:cNvPr>
          <p:cNvSpPr txBox="1"/>
          <p:nvPr/>
        </p:nvSpPr>
        <p:spPr>
          <a:xfrm>
            <a:off x="3917352" y="799032"/>
            <a:ext cx="2362200" cy="1492716"/>
          </a:xfrm>
          <a:prstGeom prst="rect">
            <a:avLst/>
          </a:prstGeom>
          <a:solidFill>
            <a:schemeClr val="accent1">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5B9BD5">
                    <a:lumMod val="50000"/>
                  </a:srgbClr>
                </a:solidFill>
                <a:effectLst/>
                <a:uLnTx/>
                <a:uFillTx/>
                <a:latin typeface="Calibri" panose="020F0502020204030204"/>
                <a:ea typeface="+mn-ea"/>
                <a:cs typeface="+mn-cs"/>
              </a:rPr>
              <a:t>Lower Valley Recharge Capacity</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8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Canals - 700 cfs</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Sites - 2,000 cfs</a:t>
            </a:r>
          </a:p>
        </p:txBody>
      </p:sp>
      <p:sp>
        <p:nvSpPr>
          <p:cNvPr id="8" name="TextBox 7">
            <a:extLst>
              <a:ext uri="{FF2B5EF4-FFF2-40B4-BE49-F238E27FC236}">
                <a16:creationId xmlns:a16="http://schemas.microsoft.com/office/drawing/2014/main" id="{C73EB5E5-1643-CA9D-B878-3E17F66C8F81}"/>
              </a:ext>
            </a:extLst>
          </p:cNvPr>
          <p:cNvSpPr txBox="1"/>
          <p:nvPr/>
        </p:nvSpPr>
        <p:spPr>
          <a:xfrm>
            <a:off x="7849084" y="1183407"/>
            <a:ext cx="2362200" cy="1492716"/>
          </a:xfrm>
          <a:prstGeom prst="rect">
            <a:avLst/>
          </a:prstGeom>
          <a:solidFill>
            <a:schemeClr val="accent1">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5B9BD5">
                    <a:lumMod val="50000"/>
                  </a:srgbClr>
                </a:solidFill>
                <a:effectLst/>
                <a:uLnTx/>
                <a:uFillTx/>
                <a:latin typeface="Calibri" panose="020F0502020204030204"/>
                <a:ea typeface="+mn-ea"/>
                <a:cs typeface="+mn-cs"/>
              </a:rPr>
              <a:t>Upper Valley Recharge Capacity</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8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Canals - 1,500 cfs</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Sites - 450 cfs</a:t>
            </a:r>
          </a:p>
        </p:txBody>
      </p:sp>
      <p:sp>
        <p:nvSpPr>
          <p:cNvPr id="2" name="TextBox 1">
            <a:extLst>
              <a:ext uri="{FF2B5EF4-FFF2-40B4-BE49-F238E27FC236}">
                <a16:creationId xmlns:a16="http://schemas.microsoft.com/office/drawing/2014/main" id="{F884591B-4AEC-10C6-3B6B-B2C3BD10CCAB}"/>
              </a:ext>
            </a:extLst>
          </p:cNvPr>
          <p:cNvSpPr txBox="1"/>
          <p:nvPr/>
        </p:nvSpPr>
        <p:spPr>
          <a:xfrm>
            <a:off x="-1" y="3081476"/>
            <a:ext cx="3316942" cy="1415772"/>
          </a:xfrm>
          <a:prstGeom prst="rect">
            <a:avLst/>
          </a:prstGeom>
          <a:solidFill>
            <a:schemeClr val="accent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white"/>
                </a:solidFill>
                <a:effectLst/>
                <a:uLnTx/>
                <a:uFillTx/>
                <a:latin typeface="Calibri" panose="020F0502020204030204"/>
                <a:ea typeface="+mn-ea"/>
                <a:cs typeface="+mn-cs"/>
              </a:rPr>
              <a:t>IWRB Agreements Upper Valley Capacity</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Sites - 150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cfs</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Canals - 600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cfs</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board_logo copy.png">
            <a:extLst>
              <a:ext uri="{FF2B5EF4-FFF2-40B4-BE49-F238E27FC236}">
                <a16:creationId xmlns:a16="http://schemas.microsoft.com/office/drawing/2014/main" id="{133110BD-29E8-D673-D611-E99B3AF7744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6932" y="104358"/>
            <a:ext cx="1483075" cy="1295262"/>
          </a:xfrm>
          <a:prstGeom prst="rect">
            <a:avLst/>
          </a:prstGeom>
        </p:spPr>
      </p:pic>
      <p:sp>
        <p:nvSpPr>
          <p:cNvPr id="5" name="Slide Number Placeholder 4">
            <a:extLst>
              <a:ext uri="{FF2B5EF4-FFF2-40B4-BE49-F238E27FC236}">
                <a16:creationId xmlns:a16="http://schemas.microsoft.com/office/drawing/2014/main" id="{22275063-4638-3CA0-9069-26116CDD15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3442-37DD-438D-9E48-8265FF4AB4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830B6283-3814-A143-6D56-32A1BED9B78E}"/>
              </a:ext>
            </a:extLst>
          </p:cNvPr>
          <p:cNvSpPr txBox="1">
            <a:spLocks/>
          </p:cNvSpPr>
          <p:nvPr/>
        </p:nvSpPr>
        <p:spPr>
          <a:xfrm>
            <a:off x="-1" y="1909331"/>
            <a:ext cx="3316943" cy="1019234"/>
          </a:xfrm>
          <a:prstGeom prst="rect">
            <a:avLst/>
          </a:prstGeom>
          <a:solidFill>
            <a:schemeClr val="accent5">
              <a:lumMod val="5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Light" panose="020F0302020204030204"/>
                <a:ea typeface="+mj-ea"/>
                <a:cs typeface="+mj-cs"/>
              </a:rPr>
              <a:t>Existing Recharge Capacity</a:t>
            </a:r>
          </a:p>
        </p:txBody>
      </p:sp>
    </p:spTree>
    <p:extLst>
      <p:ext uri="{BB962C8B-B14F-4D97-AF65-F5344CB8AC3E}">
        <p14:creationId xmlns:p14="http://schemas.microsoft.com/office/powerpoint/2010/main" val="200037865"/>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6E2ED33-8313-6F30-ABCC-56F709E26A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316943" y="2043"/>
            <a:ext cx="8872419" cy="6855959"/>
          </a:xfrm>
          <a:prstGeom prst="rect">
            <a:avLst/>
          </a:prstGeom>
        </p:spPr>
      </p:pic>
      <p:sp>
        <p:nvSpPr>
          <p:cNvPr id="7" name="TextBox 6">
            <a:extLst>
              <a:ext uri="{FF2B5EF4-FFF2-40B4-BE49-F238E27FC236}">
                <a16:creationId xmlns:a16="http://schemas.microsoft.com/office/drawing/2014/main" id="{BECD4046-9FAF-3CD1-D708-8403CFBD6066}"/>
              </a:ext>
            </a:extLst>
          </p:cNvPr>
          <p:cNvSpPr txBox="1"/>
          <p:nvPr/>
        </p:nvSpPr>
        <p:spPr>
          <a:xfrm>
            <a:off x="3733800" y="722719"/>
            <a:ext cx="2362200" cy="1800493"/>
          </a:xfrm>
          <a:prstGeom prst="rect">
            <a:avLst/>
          </a:prstGeom>
          <a:solidFill>
            <a:schemeClr val="accent1">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5B9BD5">
                    <a:lumMod val="50000"/>
                  </a:srgbClr>
                </a:solidFill>
                <a:effectLst/>
                <a:uLnTx/>
                <a:uFillTx/>
                <a:latin typeface="Calibri" panose="020F0502020204030204"/>
                <a:ea typeface="+mn-ea"/>
                <a:cs typeface="+mn-cs"/>
              </a:rPr>
              <a:t>Increased Lower Valley Recharge Capacity</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8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Canals - 700 cfs</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Sites - 2,110 cfs</a:t>
            </a:r>
          </a:p>
        </p:txBody>
      </p:sp>
      <p:sp>
        <p:nvSpPr>
          <p:cNvPr id="8" name="TextBox 7">
            <a:extLst>
              <a:ext uri="{FF2B5EF4-FFF2-40B4-BE49-F238E27FC236}">
                <a16:creationId xmlns:a16="http://schemas.microsoft.com/office/drawing/2014/main" id="{C73EB5E5-1643-CA9D-B878-3E17F66C8F81}"/>
              </a:ext>
            </a:extLst>
          </p:cNvPr>
          <p:cNvSpPr txBox="1"/>
          <p:nvPr/>
        </p:nvSpPr>
        <p:spPr>
          <a:xfrm>
            <a:off x="7125377" y="364040"/>
            <a:ext cx="2362200" cy="1800493"/>
          </a:xfrm>
          <a:prstGeom prst="rect">
            <a:avLst/>
          </a:prstGeom>
          <a:solidFill>
            <a:schemeClr val="accent1">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5B9BD5">
                    <a:lumMod val="50000"/>
                  </a:srgbClr>
                </a:solidFill>
                <a:effectLst/>
                <a:uLnTx/>
                <a:uFillTx/>
                <a:latin typeface="Calibri" panose="020F0502020204030204"/>
                <a:ea typeface="+mn-ea"/>
                <a:cs typeface="+mn-cs"/>
              </a:rPr>
              <a:t>Increased Upper Valley Recharge Capacity</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8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Canals - 1,500 cfs</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Sites - 585 cfs</a:t>
            </a:r>
          </a:p>
        </p:txBody>
      </p:sp>
      <p:sp>
        <p:nvSpPr>
          <p:cNvPr id="2" name="TextBox 1">
            <a:extLst>
              <a:ext uri="{FF2B5EF4-FFF2-40B4-BE49-F238E27FC236}">
                <a16:creationId xmlns:a16="http://schemas.microsoft.com/office/drawing/2014/main" id="{1ACDB9C5-B2AF-AF5A-E62D-438B04F66E25}"/>
              </a:ext>
            </a:extLst>
          </p:cNvPr>
          <p:cNvSpPr txBox="1"/>
          <p:nvPr/>
        </p:nvSpPr>
        <p:spPr>
          <a:xfrm>
            <a:off x="-2" y="2609375"/>
            <a:ext cx="3316943" cy="1415772"/>
          </a:xfrm>
          <a:prstGeom prst="rect">
            <a:avLst/>
          </a:prstGeom>
          <a:solidFill>
            <a:schemeClr val="accent4">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white"/>
                </a:solidFill>
                <a:effectLst/>
                <a:uLnTx/>
                <a:uFillTx/>
                <a:latin typeface="Calibri" panose="020F0502020204030204"/>
                <a:ea typeface="+mn-ea"/>
                <a:cs typeface="+mn-cs"/>
              </a:rPr>
              <a:t>New Site Capacity – Planned Construction</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Lower Valley sites - 110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cfs</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Upper Valley sites - 135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cfs</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7B804BF-F68A-2A9C-B1A9-369B76C77A62}"/>
              </a:ext>
            </a:extLst>
          </p:cNvPr>
          <p:cNvSpPr txBox="1"/>
          <p:nvPr/>
        </p:nvSpPr>
        <p:spPr>
          <a:xfrm>
            <a:off x="-2" y="4111310"/>
            <a:ext cx="3316942" cy="1061829"/>
          </a:xfrm>
          <a:prstGeom prst="rect">
            <a:avLst/>
          </a:prstGeom>
          <a:solidFill>
            <a:srgbClr val="781A7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white"/>
                </a:solidFill>
                <a:effectLst/>
                <a:uLnTx/>
                <a:uFillTx/>
                <a:latin typeface="Calibri" panose="020F0502020204030204"/>
                <a:ea typeface="+mn-ea"/>
                <a:cs typeface="+mn-cs"/>
              </a:rPr>
              <a:t>New Site Capacity Under Investigation</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All sites - 350 cfs</a:t>
            </a:r>
          </a:p>
        </p:txBody>
      </p:sp>
      <p:sp>
        <p:nvSpPr>
          <p:cNvPr id="4" name="Title 1">
            <a:extLst>
              <a:ext uri="{FF2B5EF4-FFF2-40B4-BE49-F238E27FC236}">
                <a16:creationId xmlns:a16="http://schemas.microsoft.com/office/drawing/2014/main" id="{211B8C06-6F58-550F-4315-7ADED27A4186}"/>
              </a:ext>
            </a:extLst>
          </p:cNvPr>
          <p:cNvSpPr txBox="1">
            <a:spLocks/>
          </p:cNvSpPr>
          <p:nvPr/>
        </p:nvSpPr>
        <p:spPr>
          <a:xfrm>
            <a:off x="-1" y="1503978"/>
            <a:ext cx="3316943" cy="1019234"/>
          </a:xfrm>
          <a:prstGeom prst="rect">
            <a:avLst/>
          </a:prstGeom>
          <a:solidFill>
            <a:schemeClr val="accent5">
              <a:lumMod val="5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Light" panose="020F0302020204030204"/>
                <a:ea typeface="+mj-ea"/>
                <a:cs typeface="+mj-cs"/>
              </a:rPr>
              <a:t>Potential New Recharge Capacity</a:t>
            </a:r>
          </a:p>
        </p:txBody>
      </p:sp>
      <p:pic>
        <p:nvPicPr>
          <p:cNvPr id="5" name="Picture 4" descr="board_logo copy.png">
            <a:extLst>
              <a:ext uri="{FF2B5EF4-FFF2-40B4-BE49-F238E27FC236}">
                <a16:creationId xmlns:a16="http://schemas.microsoft.com/office/drawing/2014/main" id="{CEEFAC1F-823B-0B41-625B-77352CBF6A6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6931" y="75088"/>
            <a:ext cx="1483075" cy="1295262"/>
          </a:xfrm>
          <a:prstGeom prst="rect">
            <a:avLst/>
          </a:prstGeom>
        </p:spPr>
      </p:pic>
      <p:sp>
        <p:nvSpPr>
          <p:cNvPr id="3" name="Slide Number Placeholder 2">
            <a:extLst>
              <a:ext uri="{FF2B5EF4-FFF2-40B4-BE49-F238E27FC236}">
                <a16:creationId xmlns:a16="http://schemas.microsoft.com/office/drawing/2014/main" id="{6785B72D-9622-76E9-87C6-38F412AD30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3442-37DD-438D-9E48-8265FF4AB4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863214"/>
      </p:ext>
    </p:extLst>
  </p:cSld>
  <p:clrMapOvr>
    <a:overrideClrMapping bg1="lt1" tx1="dk1" bg2="lt2" tx2="dk2" accent1="accent1" accent2="accent2" accent3="accent3" accent4="accent4" accent5="accent5" accent6="accent6" hlink="hlink" folHlink="folHlink"/>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F96B55D-602E-4645-BA15-413A18097517}"/>
              </a:ext>
            </a:extLst>
          </p:cNvPr>
          <p:cNvSpPr>
            <a:spLocks noGrp="1"/>
          </p:cNvSpPr>
          <p:nvPr>
            <p:ph type="title"/>
          </p:nvPr>
        </p:nvSpPr>
        <p:spPr>
          <a:xfrm>
            <a:off x="0" y="0"/>
            <a:ext cx="12192000" cy="704545"/>
          </a:xfrm>
          <a:solidFill>
            <a:schemeClr val="accent5">
              <a:lumMod val="50000"/>
            </a:schemeClr>
          </a:solidFill>
          <a:ln w="28575">
            <a:noFill/>
          </a:ln>
        </p:spPr>
        <p:txBody>
          <a:bodyPr vert="horz" wrap="square" lIns="91440" tIns="45720" rIns="91440" bIns="45720" rtlCol="0" anchor="ctr">
            <a:noAutofit/>
          </a:bodyPr>
          <a:lstStyle/>
          <a:p>
            <a:r>
              <a:rPr lang="en-US" sz="3200" dirty="0">
                <a:solidFill>
                  <a:schemeClr val="bg1"/>
                </a:solidFill>
                <a:ea typeface="+mn-ea"/>
                <a:cs typeface="Times New Roman" panose="02020603050405020304" pitchFamily="18" charset="0"/>
              </a:rPr>
              <a:t>ESPA Recharge Annual Volume</a:t>
            </a:r>
          </a:p>
        </p:txBody>
      </p:sp>
      <p:graphicFrame>
        <p:nvGraphicFramePr>
          <p:cNvPr id="2" name="Table 1">
            <a:extLst>
              <a:ext uri="{FF2B5EF4-FFF2-40B4-BE49-F238E27FC236}">
                <a16:creationId xmlns:a16="http://schemas.microsoft.com/office/drawing/2014/main" id="{BF9CE2FC-7B7B-F4C1-539A-5C3A53477A8B}"/>
              </a:ext>
            </a:extLst>
          </p:cNvPr>
          <p:cNvGraphicFramePr>
            <a:graphicFrameLocks noGrp="1"/>
          </p:cNvGraphicFramePr>
          <p:nvPr/>
        </p:nvGraphicFramePr>
        <p:xfrm>
          <a:off x="678096" y="985001"/>
          <a:ext cx="5626953" cy="5488800"/>
        </p:xfrm>
        <a:graphic>
          <a:graphicData uri="http://schemas.openxmlformats.org/drawingml/2006/table">
            <a:tbl>
              <a:tblPr firstRow="1" bandRow="1">
                <a:tableStyleId>{5C22544A-7EE6-4342-B048-85BDC9FD1C3A}</a:tableStyleId>
              </a:tblPr>
              <a:tblGrid>
                <a:gridCol w="1875651">
                  <a:extLst>
                    <a:ext uri="{9D8B030D-6E8A-4147-A177-3AD203B41FA5}">
                      <a16:colId xmlns:a16="http://schemas.microsoft.com/office/drawing/2014/main" val="446705760"/>
                    </a:ext>
                  </a:extLst>
                </a:gridCol>
                <a:gridCol w="1875651">
                  <a:extLst>
                    <a:ext uri="{9D8B030D-6E8A-4147-A177-3AD203B41FA5}">
                      <a16:colId xmlns:a16="http://schemas.microsoft.com/office/drawing/2014/main" val="339893210"/>
                    </a:ext>
                  </a:extLst>
                </a:gridCol>
                <a:gridCol w="1875651">
                  <a:extLst>
                    <a:ext uri="{9D8B030D-6E8A-4147-A177-3AD203B41FA5}">
                      <a16:colId xmlns:a16="http://schemas.microsoft.com/office/drawing/2014/main" val="343089343"/>
                    </a:ext>
                  </a:extLst>
                </a:gridCol>
              </a:tblGrid>
              <a:tr h="891361">
                <a:tc>
                  <a:txBody>
                    <a:bodyPr/>
                    <a:lstStyle/>
                    <a:p>
                      <a:pPr algn="ctr"/>
                      <a:r>
                        <a:rPr lang="en-US" dirty="0"/>
                        <a:t>Year</a:t>
                      </a:r>
                    </a:p>
                  </a:txBody>
                  <a:tcPr anchor="b"/>
                </a:tc>
                <a:tc>
                  <a:txBody>
                    <a:bodyPr/>
                    <a:lstStyle/>
                    <a:p>
                      <a:pPr algn="ctr"/>
                      <a:r>
                        <a:rPr lang="en-US" dirty="0"/>
                        <a:t>Natural Flow </a:t>
                      </a:r>
                    </a:p>
                    <a:p>
                      <a:pPr algn="ctr"/>
                      <a:r>
                        <a:rPr lang="en-US" dirty="0"/>
                        <a:t>Volume (Acre-Feet)</a:t>
                      </a:r>
                    </a:p>
                  </a:txBody>
                  <a:tcPr anchor="b"/>
                </a:tc>
                <a:tc>
                  <a:txBody>
                    <a:bodyPr/>
                    <a:lstStyle/>
                    <a:p>
                      <a:pPr algn="ctr"/>
                      <a:r>
                        <a:rPr lang="en-US" dirty="0"/>
                        <a:t>Storage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Volume (Acre-Feet)</a:t>
                      </a:r>
                    </a:p>
                  </a:txBody>
                  <a:tcPr anchor="b"/>
                </a:tc>
                <a:extLst>
                  <a:ext uri="{0D108BD9-81ED-4DB2-BD59-A6C34878D82A}">
                    <a16:rowId xmlns:a16="http://schemas.microsoft.com/office/drawing/2014/main" val="513824462"/>
                  </a:ext>
                </a:extLst>
              </a:tr>
              <a:tr h="457440">
                <a:tc>
                  <a:txBody>
                    <a:bodyPr/>
                    <a:lstStyle/>
                    <a:p>
                      <a:pPr algn="ctr"/>
                      <a:r>
                        <a:rPr lang="en-US" sz="1600" dirty="0">
                          <a:latin typeface="+mn-lt"/>
                        </a:rPr>
                        <a:t>2014-2015</a:t>
                      </a:r>
                    </a:p>
                  </a:txBody>
                  <a:tcPr anchor="ctr"/>
                </a:tc>
                <a:tc>
                  <a:txBody>
                    <a:bodyPr/>
                    <a:lstStyle/>
                    <a:p>
                      <a:pPr algn="ctr" fontAlgn="b"/>
                      <a:r>
                        <a:rPr lang="en-US" sz="1600" b="0" i="0" u="none" strike="noStrike" dirty="0">
                          <a:solidFill>
                            <a:srgbClr val="000000"/>
                          </a:solidFill>
                          <a:effectLst/>
                          <a:latin typeface="+mn-lt"/>
                        </a:rPr>
                        <a:t>75,475</a:t>
                      </a:r>
                    </a:p>
                  </a:txBody>
                  <a:tcPr marL="0" marR="0" marT="0" marB="0" anchor="ctr"/>
                </a:tc>
                <a:tc>
                  <a:txBody>
                    <a:bodyPr/>
                    <a:lstStyle/>
                    <a:p>
                      <a:pPr algn="ctr"/>
                      <a:endParaRPr lang="en-US" sz="1600" dirty="0">
                        <a:latin typeface="+mn-lt"/>
                      </a:endParaRPr>
                    </a:p>
                  </a:txBody>
                  <a:tcPr anchor="ctr"/>
                </a:tc>
                <a:extLst>
                  <a:ext uri="{0D108BD9-81ED-4DB2-BD59-A6C34878D82A}">
                    <a16:rowId xmlns:a16="http://schemas.microsoft.com/office/drawing/2014/main" val="1589881279"/>
                  </a:ext>
                </a:extLst>
              </a:tr>
              <a:tr h="457440">
                <a:tc>
                  <a:txBody>
                    <a:bodyPr/>
                    <a:lstStyle/>
                    <a:p>
                      <a:pPr algn="ctr"/>
                      <a:r>
                        <a:rPr lang="en-US" sz="1600" dirty="0">
                          <a:latin typeface="+mn-lt"/>
                        </a:rPr>
                        <a:t>2015-2016</a:t>
                      </a:r>
                    </a:p>
                  </a:txBody>
                  <a:tcPr anchor="ctr"/>
                </a:tc>
                <a:tc>
                  <a:txBody>
                    <a:bodyPr/>
                    <a:lstStyle/>
                    <a:p>
                      <a:pPr algn="ctr" fontAlgn="b"/>
                      <a:r>
                        <a:rPr lang="en-US" sz="1600" b="0" i="0" u="none" strike="noStrike">
                          <a:solidFill>
                            <a:srgbClr val="000000"/>
                          </a:solidFill>
                          <a:effectLst/>
                          <a:latin typeface="+mn-lt"/>
                        </a:rPr>
                        <a:t>66,897</a:t>
                      </a:r>
                    </a:p>
                  </a:txBody>
                  <a:tcPr marL="0" marR="0" marT="0" marB="0" anchor="ctr"/>
                </a:tc>
                <a:tc>
                  <a:txBody>
                    <a:bodyPr/>
                    <a:lstStyle/>
                    <a:p>
                      <a:pPr algn="ctr"/>
                      <a:endParaRPr lang="en-US" sz="1600" dirty="0">
                        <a:latin typeface="+mn-lt"/>
                      </a:endParaRPr>
                    </a:p>
                  </a:txBody>
                  <a:tcPr anchor="ctr"/>
                </a:tc>
                <a:extLst>
                  <a:ext uri="{0D108BD9-81ED-4DB2-BD59-A6C34878D82A}">
                    <a16:rowId xmlns:a16="http://schemas.microsoft.com/office/drawing/2014/main" val="1098008757"/>
                  </a:ext>
                </a:extLst>
              </a:tr>
              <a:tr h="457440">
                <a:tc>
                  <a:txBody>
                    <a:bodyPr/>
                    <a:lstStyle/>
                    <a:p>
                      <a:pPr algn="ctr"/>
                      <a:r>
                        <a:rPr lang="en-US" sz="1600" dirty="0">
                          <a:latin typeface="+mn-lt"/>
                        </a:rPr>
                        <a:t>2016-2017</a:t>
                      </a:r>
                    </a:p>
                  </a:txBody>
                  <a:tcPr anchor="ctr"/>
                </a:tc>
                <a:tc>
                  <a:txBody>
                    <a:bodyPr/>
                    <a:lstStyle/>
                    <a:p>
                      <a:pPr algn="ctr" fontAlgn="b"/>
                      <a:r>
                        <a:rPr lang="en-US" sz="1600" b="0" i="0" u="none" strike="noStrike" dirty="0">
                          <a:solidFill>
                            <a:srgbClr val="000000"/>
                          </a:solidFill>
                          <a:effectLst/>
                          <a:latin typeface="+mn-lt"/>
                        </a:rPr>
                        <a:t>317,714</a:t>
                      </a:r>
                    </a:p>
                  </a:txBody>
                  <a:tcPr marL="0" marR="0" marT="0" marB="0" anchor="ctr"/>
                </a:tc>
                <a:tc>
                  <a:txBody>
                    <a:bodyPr/>
                    <a:lstStyle/>
                    <a:p>
                      <a:pPr algn="ctr"/>
                      <a:endParaRPr lang="en-US" sz="1600" dirty="0">
                        <a:latin typeface="+mn-lt"/>
                      </a:endParaRPr>
                    </a:p>
                  </a:txBody>
                  <a:tcPr anchor="ctr"/>
                </a:tc>
                <a:extLst>
                  <a:ext uri="{0D108BD9-81ED-4DB2-BD59-A6C34878D82A}">
                    <a16:rowId xmlns:a16="http://schemas.microsoft.com/office/drawing/2014/main" val="724401664"/>
                  </a:ext>
                </a:extLst>
              </a:tr>
              <a:tr h="457440">
                <a:tc>
                  <a:txBody>
                    <a:bodyPr/>
                    <a:lstStyle/>
                    <a:p>
                      <a:pPr algn="ctr"/>
                      <a:r>
                        <a:rPr lang="en-US" sz="1600" dirty="0">
                          <a:latin typeface="+mn-lt"/>
                        </a:rPr>
                        <a:t>2017-2018</a:t>
                      </a:r>
                    </a:p>
                  </a:txBody>
                  <a:tcPr anchor="ctr"/>
                </a:tc>
                <a:tc>
                  <a:txBody>
                    <a:bodyPr/>
                    <a:lstStyle/>
                    <a:p>
                      <a:pPr algn="ctr" fontAlgn="b"/>
                      <a:r>
                        <a:rPr lang="en-US" sz="1600" b="0" i="0" u="none" strike="noStrike" dirty="0">
                          <a:solidFill>
                            <a:srgbClr val="000000"/>
                          </a:solidFill>
                          <a:effectLst/>
                          <a:latin typeface="+mn-lt"/>
                        </a:rPr>
                        <a:t>474,901</a:t>
                      </a:r>
                    </a:p>
                  </a:txBody>
                  <a:tcPr marL="0" marR="0" marT="0" marB="0" anchor="ctr"/>
                </a:tc>
                <a:tc>
                  <a:txBody>
                    <a:bodyPr/>
                    <a:lstStyle/>
                    <a:p>
                      <a:pPr algn="ctr"/>
                      <a:r>
                        <a:rPr lang="en-US" sz="1600" dirty="0">
                          <a:latin typeface="+mn-lt"/>
                        </a:rPr>
                        <a:t>59,538</a:t>
                      </a:r>
                    </a:p>
                  </a:txBody>
                  <a:tcPr anchor="ctr"/>
                </a:tc>
                <a:extLst>
                  <a:ext uri="{0D108BD9-81ED-4DB2-BD59-A6C34878D82A}">
                    <a16:rowId xmlns:a16="http://schemas.microsoft.com/office/drawing/2014/main" val="240992379"/>
                  </a:ext>
                </a:extLst>
              </a:tr>
              <a:tr h="457440">
                <a:tc>
                  <a:txBody>
                    <a:bodyPr/>
                    <a:lstStyle/>
                    <a:p>
                      <a:pPr algn="ctr"/>
                      <a:r>
                        <a:rPr lang="en-US" sz="1600" dirty="0">
                          <a:latin typeface="+mn-lt"/>
                        </a:rPr>
                        <a:t>2018-2019</a:t>
                      </a:r>
                    </a:p>
                  </a:txBody>
                  <a:tcPr anchor="ctr"/>
                </a:tc>
                <a:tc>
                  <a:txBody>
                    <a:bodyPr/>
                    <a:lstStyle/>
                    <a:p>
                      <a:pPr algn="ctr" fontAlgn="b"/>
                      <a:r>
                        <a:rPr lang="en-US" sz="1600" b="0" i="0" u="none" strike="noStrike" dirty="0">
                          <a:solidFill>
                            <a:srgbClr val="000000"/>
                          </a:solidFill>
                          <a:effectLst/>
                          <a:latin typeface="+mn-lt"/>
                        </a:rPr>
                        <a:t>310,132</a:t>
                      </a:r>
                    </a:p>
                  </a:txBody>
                  <a:tcPr marL="0" marR="0" marT="0" marB="0" anchor="ctr"/>
                </a:tc>
                <a:tc>
                  <a:txBody>
                    <a:bodyPr/>
                    <a:lstStyle/>
                    <a:p>
                      <a:pPr algn="ctr"/>
                      <a:r>
                        <a:rPr lang="en-US" sz="1600" dirty="0">
                          <a:latin typeface="+mn-lt"/>
                        </a:rPr>
                        <a:t>53,771</a:t>
                      </a:r>
                    </a:p>
                  </a:txBody>
                  <a:tcPr anchor="ctr"/>
                </a:tc>
                <a:extLst>
                  <a:ext uri="{0D108BD9-81ED-4DB2-BD59-A6C34878D82A}">
                    <a16:rowId xmlns:a16="http://schemas.microsoft.com/office/drawing/2014/main" val="1531298695"/>
                  </a:ext>
                </a:extLst>
              </a:tr>
              <a:tr h="457440">
                <a:tc>
                  <a:txBody>
                    <a:bodyPr/>
                    <a:lstStyle/>
                    <a:p>
                      <a:pPr algn="ctr"/>
                      <a:r>
                        <a:rPr lang="en-US" sz="1600" dirty="0">
                          <a:latin typeface="+mn-lt"/>
                        </a:rPr>
                        <a:t>2019-2020</a:t>
                      </a:r>
                    </a:p>
                  </a:txBody>
                  <a:tcPr anchor="ctr"/>
                </a:tc>
                <a:tc>
                  <a:txBody>
                    <a:bodyPr/>
                    <a:lstStyle/>
                    <a:p>
                      <a:pPr algn="ctr" fontAlgn="b"/>
                      <a:r>
                        <a:rPr lang="en-US" sz="1600" b="0" i="0" u="none" strike="noStrike" dirty="0">
                          <a:solidFill>
                            <a:srgbClr val="000000"/>
                          </a:solidFill>
                          <a:effectLst/>
                          <a:latin typeface="+mn-lt"/>
                        </a:rPr>
                        <a:t>450,323</a:t>
                      </a:r>
                    </a:p>
                  </a:txBody>
                  <a:tcPr marL="0" marR="0" marT="0" marB="0" anchor="ctr"/>
                </a:tc>
                <a:tc>
                  <a:txBody>
                    <a:bodyPr/>
                    <a:lstStyle/>
                    <a:p>
                      <a:pPr algn="ctr"/>
                      <a:r>
                        <a:rPr lang="en-US" sz="1600" dirty="0">
                          <a:latin typeface="+mn-lt"/>
                        </a:rPr>
                        <a:t>68,308</a:t>
                      </a:r>
                    </a:p>
                  </a:txBody>
                  <a:tcPr anchor="ctr"/>
                </a:tc>
                <a:extLst>
                  <a:ext uri="{0D108BD9-81ED-4DB2-BD59-A6C34878D82A}">
                    <a16:rowId xmlns:a16="http://schemas.microsoft.com/office/drawing/2014/main" val="4222808540"/>
                  </a:ext>
                </a:extLst>
              </a:tr>
              <a:tr h="457440">
                <a:tc>
                  <a:txBody>
                    <a:bodyPr/>
                    <a:lstStyle/>
                    <a:p>
                      <a:pPr algn="ctr"/>
                      <a:r>
                        <a:rPr lang="en-US" sz="1600" dirty="0">
                          <a:latin typeface="+mn-lt"/>
                        </a:rPr>
                        <a:t>2020-2021</a:t>
                      </a:r>
                    </a:p>
                  </a:txBody>
                  <a:tcPr anchor="ctr"/>
                </a:tc>
                <a:tc>
                  <a:txBody>
                    <a:bodyPr/>
                    <a:lstStyle/>
                    <a:p>
                      <a:pPr algn="ctr" fontAlgn="b"/>
                      <a:r>
                        <a:rPr lang="en-US" sz="1600" b="0" i="0" u="none" strike="noStrike" dirty="0">
                          <a:solidFill>
                            <a:srgbClr val="000000"/>
                          </a:solidFill>
                          <a:effectLst/>
                          <a:latin typeface="+mn-lt"/>
                        </a:rPr>
                        <a:t>130,463</a:t>
                      </a:r>
                    </a:p>
                  </a:txBody>
                  <a:tcPr marL="0" marR="0" marT="0" marB="0" anchor="ctr"/>
                </a:tc>
                <a:tc>
                  <a:txBody>
                    <a:bodyPr/>
                    <a:lstStyle/>
                    <a:p>
                      <a:pPr algn="ctr"/>
                      <a:r>
                        <a:rPr lang="en-US" sz="1600" dirty="0">
                          <a:latin typeface="+mn-lt"/>
                        </a:rPr>
                        <a:t>63,393</a:t>
                      </a:r>
                    </a:p>
                  </a:txBody>
                  <a:tcPr anchor="ctr"/>
                </a:tc>
                <a:extLst>
                  <a:ext uri="{0D108BD9-81ED-4DB2-BD59-A6C34878D82A}">
                    <a16:rowId xmlns:a16="http://schemas.microsoft.com/office/drawing/2014/main" val="371424903"/>
                  </a:ext>
                </a:extLst>
              </a:tr>
              <a:tr h="457440">
                <a:tc>
                  <a:txBody>
                    <a:bodyPr/>
                    <a:lstStyle/>
                    <a:p>
                      <a:pPr algn="ctr"/>
                      <a:r>
                        <a:rPr lang="en-US" sz="1600" dirty="0">
                          <a:latin typeface="+mn-lt"/>
                        </a:rPr>
                        <a:t>2021-2022</a:t>
                      </a:r>
                    </a:p>
                  </a:txBody>
                  <a:tcPr anchor="ctr"/>
                </a:tc>
                <a:tc>
                  <a:txBody>
                    <a:bodyPr/>
                    <a:lstStyle/>
                    <a:p>
                      <a:pPr algn="ctr" fontAlgn="b"/>
                      <a:r>
                        <a:rPr lang="en-US" sz="1600" b="0" i="0" u="none" strike="noStrike" dirty="0">
                          <a:solidFill>
                            <a:srgbClr val="000000"/>
                          </a:solidFill>
                          <a:effectLst/>
                          <a:latin typeface="+mn-lt"/>
                        </a:rPr>
                        <a:t>157,586</a:t>
                      </a:r>
                    </a:p>
                  </a:txBody>
                  <a:tcPr marL="0" marR="0" marT="0" marB="0" anchor="ctr"/>
                </a:tc>
                <a:tc>
                  <a:txBody>
                    <a:bodyPr/>
                    <a:lstStyle/>
                    <a:p>
                      <a:pPr algn="ctr"/>
                      <a:r>
                        <a:rPr lang="en-US" sz="1600" dirty="0">
                          <a:latin typeface="+mn-lt"/>
                        </a:rPr>
                        <a:t>0</a:t>
                      </a:r>
                    </a:p>
                  </a:txBody>
                  <a:tcPr anchor="ctr"/>
                </a:tc>
                <a:extLst>
                  <a:ext uri="{0D108BD9-81ED-4DB2-BD59-A6C34878D82A}">
                    <a16:rowId xmlns:a16="http://schemas.microsoft.com/office/drawing/2014/main" val="135094176"/>
                  </a:ext>
                </a:extLst>
              </a:tr>
              <a:tr h="457440">
                <a:tc>
                  <a:txBody>
                    <a:bodyPr/>
                    <a:lstStyle/>
                    <a:p>
                      <a:pPr algn="ctr"/>
                      <a:r>
                        <a:rPr lang="en-US" sz="1600" dirty="0">
                          <a:latin typeface="+mn-lt"/>
                        </a:rPr>
                        <a:t>2022-2023</a:t>
                      </a:r>
                    </a:p>
                  </a:txBody>
                  <a:tcPr anchor="ctr"/>
                </a:tc>
                <a:tc>
                  <a:txBody>
                    <a:bodyPr/>
                    <a:lstStyle/>
                    <a:p>
                      <a:pPr algn="ctr" fontAlgn="b"/>
                      <a:r>
                        <a:rPr lang="en-US" sz="1600" b="0" i="0" u="none" strike="noStrike" dirty="0">
                          <a:solidFill>
                            <a:srgbClr val="000000"/>
                          </a:solidFill>
                          <a:effectLst/>
                          <a:latin typeface="+mn-lt"/>
                        </a:rPr>
                        <a:t>146,943</a:t>
                      </a:r>
                    </a:p>
                  </a:txBody>
                  <a:tcPr marL="0" marR="0" marT="0" marB="0" anchor="ctr"/>
                </a:tc>
                <a:tc>
                  <a:txBody>
                    <a:bodyPr/>
                    <a:lstStyle/>
                    <a:p>
                      <a:pPr algn="ctr"/>
                      <a:r>
                        <a:rPr lang="en-US" sz="1600" dirty="0">
                          <a:latin typeface="+mn-lt"/>
                        </a:rPr>
                        <a:t>0</a:t>
                      </a:r>
                    </a:p>
                  </a:txBody>
                  <a:tcPr anchor="ctr"/>
                </a:tc>
                <a:extLst>
                  <a:ext uri="{0D108BD9-81ED-4DB2-BD59-A6C34878D82A}">
                    <a16:rowId xmlns:a16="http://schemas.microsoft.com/office/drawing/2014/main" val="1017409760"/>
                  </a:ext>
                </a:extLst>
              </a:tr>
              <a:tr h="457440">
                <a:tc>
                  <a:txBody>
                    <a:bodyPr/>
                    <a:lstStyle/>
                    <a:p>
                      <a:pPr algn="ctr"/>
                      <a:r>
                        <a:rPr lang="en-US" sz="1600" b="1" dirty="0">
                          <a:latin typeface="+mn-lt"/>
                        </a:rPr>
                        <a:t>AVERAGE</a:t>
                      </a:r>
                    </a:p>
                  </a:txBody>
                  <a:tcPr anchor="ctr"/>
                </a:tc>
                <a:tc>
                  <a:txBody>
                    <a:bodyPr/>
                    <a:lstStyle/>
                    <a:p>
                      <a:pPr algn="ctr" fontAlgn="b"/>
                      <a:r>
                        <a:rPr lang="en-US" sz="1600" b="1" i="0" u="none" strike="noStrike" dirty="0">
                          <a:solidFill>
                            <a:srgbClr val="000000"/>
                          </a:solidFill>
                          <a:effectLst/>
                          <a:latin typeface="+mn-lt"/>
                        </a:rPr>
                        <a:t>236,715</a:t>
                      </a:r>
                    </a:p>
                  </a:txBody>
                  <a:tcPr marL="0" marR="0" marT="0" marB="0" anchor="ctr"/>
                </a:tc>
                <a:tc>
                  <a:txBody>
                    <a:bodyPr/>
                    <a:lstStyle/>
                    <a:p>
                      <a:pPr algn="ctr"/>
                      <a:endParaRPr lang="en-US" sz="1600" dirty="0">
                        <a:latin typeface="+mn-lt"/>
                      </a:endParaRPr>
                    </a:p>
                  </a:txBody>
                  <a:tcPr anchor="ctr"/>
                </a:tc>
                <a:extLst>
                  <a:ext uri="{0D108BD9-81ED-4DB2-BD59-A6C34878D82A}">
                    <a16:rowId xmlns:a16="http://schemas.microsoft.com/office/drawing/2014/main" val="988031726"/>
                  </a:ext>
                </a:extLst>
              </a:tr>
            </a:tbl>
          </a:graphicData>
        </a:graphic>
      </p:graphicFrame>
      <p:pic>
        <p:nvPicPr>
          <p:cNvPr id="6" name="Picture 5">
            <a:extLst>
              <a:ext uri="{FF2B5EF4-FFF2-40B4-BE49-F238E27FC236}">
                <a16:creationId xmlns:a16="http://schemas.microsoft.com/office/drawing/2014/main" id="{53C26007-3277-C087-620C-1AE7D128787B}"/>
              </a:ext>
            </a:extLst>
          </p:cNvPr>
          <p:cNvPicPr>
            <a:picLocks noChangeAspect="1"/>
          </p:cNvPicPr>
          <p:nvPr/>
        </p:nvPicPr>
        <p:blipFill>
          <a:blip r:embed="rId3">
            <a:extLst>
              <a:ext uri="{28A0092B-C50C-407E-A947-70E740481C1C}">
                <a14:useLocalDpi xmlns:a14="http://schemas.microsoft.com/office/drawing/2010/main" val="0"/>
              </a:ext>
            </a:extLst>
          </a:blip>
          <a:srcRect t="14586" b="14586"/>
          <a:stretch/>
        </p:blipFill>
        <p:spPr>
          <a:xfrm>
            <a:off x="6714141" y="816857"/>
            <a:ext cx="4917375" cy="2612143"/>
          </a:xfrm>
          <a:prstGeom prst="rect">
            <a:avLst/>
          </a:prstGeom>
          <a:solidFill>
            <a:schemeClr val="bg1"/>
          </a:solidFill>
          <a:ln w="38100">
            <a:solidFill>
              <a:schemeClr val="tx2">
                <a:lumMod val="75000"/>
              </a:schemeClr>
            </a:solidFill>
          </a:ln>
        </p:spPr>
      </p:pic>
      <p:pic>
        <p:nvPicPr>
          <p:cNvPr id="4" name="Picture 3" descr="A water rushing through a bridge&#10;&#10;Description automatically generated">
            <a:extLst>
              <a:ext uri="{FF2B5EF4-FFF2-40B4-BE49-F238E27FC236}">
                <a16:creationId xmlns:a16="http://schemas.microsoft.com/office/drawing/2014/main" id="{2A470EC8-0AF1-959D-0E7C-488FA9781A30}"/>
              </a:ext>
            </a:extLst>
          </p:cNvPr>
          <p:cNvPicPr>
            <a:picLocks noChangeAspect="1"/>
          </p:cNvPicPr>
          <p:nvPr/>
        </p:nvPicPr>
        <p:blipFill rotWithShape="1">
          <a:blip r:embed="rId4">
            <a:extLst>
              <a:ext uri="{28A0092B-C50C-407E-A947-70E740481C1C}">
                <a14:useLocalDpi xmlns:a14="http://schemas.microsoft.com/office/drawing/2010/main" val="0"/>
              </a:ext>
            </a:extLst>
          </a:blip>
          <a:srcRect l="19205" t="10946" r="18762" b="3317"/>
          <a:stretch/>
        </p:blipFill>
        <p:spPr>
          <a:xfrm>
            <a:off x="6593735" y="3563292"/>
            <a:ext cx="5158185" cy="2910509"/>
          </a:xfrm>
          <a:prstGeom prst="rect">
            <a:avLst/>
          </a:prstGeom>
          <a:solidFill>
            <a:schemeClr val="bg1"/>
          </a:solidFill>
          <a:ln w="38100">
            <a:solidFill>
              <a:schemeClr val="tx2">
                <a:lumMod val="75000"/>
              </a:schemeClr>
            </a:solidFill>
          </a:ln>
        </p:spPr>
      </p:pic>
    </p:spTree>
    <p:extLst>
      <p:ext uri="{BB962C8B-B14F-4D97-AF65-F5344CB8AC3E}">
        <p14:creationId xmlns:p14="http://schemas.microsoft.com/office/powerpoint/2010/main" val="1436198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2483D3-5453-337E-1DBF-98ACB15E4BA0}"/>
              </a:ext>
            </a:extLst>
          </p:cNvPr>
          <p:cNvPicPr>
            <a:picLocks/>
          </p:cNvPicPr>
          <p:nvPr/>
        </p:nvPicPr>
        <p:blipFill>
          <a:blip r:embed="rId2"/>
          <a:stretch>
            <a:fillRect/>
          </a:stretch>
        </p:blipFill>
        <p:spPr>
          <a:xfrm>
            <a:off x="1524000" y="109728"/>
            <a:ext cx="9144000" cy="6638544"/>
          </a:xfrm>
          <a:prstGeom prst="rect">
            <a:avLst/>
          </a:prstGeom>
        </p:spPr>
      </p:pic>
      <p:sp>
        <p:nvSpPr>
          <p:cNvPr id="2" name="TextBox 1">
            <a:extLst>
              <a:ext uri="{FF2B5EF4-FFF2-40B4-BE49-F238E27FC236}">
                <a16:creationId xmlns:a16="http://schemas.microsoft.com/office/drawing/2014/main" id="{E040DC5E-1190-0310-7184-B9136F0117CC}"/>
              </a:ext>
            </a:extLst>
          </p:cNvPr>
          <p:cNvSpPr txBox="1"/>
          <p:nvPr/>
        </p:nvSpPr>
        <p:spPr>
          <a:xfrm rot="16200000">
            <a:off x="9560582" y="6016752"/>
            <a:ext cx="550631" cy="261610"/>
          </a:xfrm>
          <a:prstGeom prst="rect">
            <a:avLst/>
          </a:prstGeom>
          <a:noFill/>
        </p:spPr>
        <p:txBody>
          <a:bodyPr wrap="square" rtlCol="0">
            <a:spAutoFit/>
          </a:bodyPr>
          <a:lstStyle/>
          <a:p>
            <a:r>
              <a:rPr lang="en-US" sz="1100" dirty="0">
                <a:cs typeface="Calibri Light" panose="020F0302020204030204" pitchFamily="34" charset="0"/>
              </a:rPr>
              <a:t>2023</a:t>
            </a:r>
          </a:p>
        </p:txBody>
      </p:sp>
    </p:spTree>
    <p:extLst>
      <p:ext uri="{BB962C8B-B14F-4D97-AF65-F5344CB8AC3E}">
        <p14:creationId xmlns:p14="http://schemas.microsoft.com/office/powerpoint/2010/main" val="33777978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FD360-7366-BE34-AE4F-FBADEC76B002}"/>
              </a:ext>
            </a:extLst>
          </p:cNvPr>
          <p:cNvSpPr>
            <a:spLocks noGrp="1"/>
          </p:cNvSpPr>
          <p:nvPr>
            <p:ph type="title"/>
          </p:nvPr>
        </p:nvSpPr>
        <p:spPr/>
        <p:txBody>
          <a:bodyPr/>
          <a:lstStyle/>
          <a:p>
            <a:r>
              <a:rPr lang="en-US" dirty="0"/>
              <a:t>B. Cloud Seeding</a:t>
            </a:r>
          </a:p>
        </p:txBody>
      </p:sp>
      <p:sp>
        <p:nvSpPr>
          <p:cNvPr id="3" name="Content Placeholder 2">
            <a:extLst>
              <a:ext uri="{FF2B5EF4-FFF2-40B4-BE49-F238E27FC236}">
                <a16:creationId xmlns:a16="http://schemas.microsoft.com/office/drawing/2014/main" id="{7DC682CE-C5C1-D5AF-ADCB-9669BF6CA0D5}"/>
              </a:ext>
            </a:extLst>
          </p:cNvPr>
          <p:cNvSpPr>
            <a:spLocks noGrp="1"/>
          </p:cNvSpPr>
          <p:nvPr>
            <p:ph idx="1"/>
          </p:nvPr>
        </p:nvSpPr>
        <p:spPr/>
        <p:txBody>
          <a:bodyPr/>
          <a:lstStyle/>
          <a:p>
            <a:r>
              <a:rPr lang="en-US" dirty="0"/>
              <a:t>Idaho Code 42-4301</a:t>
            </a:r>
          </a:p>
          <a:p>
            <a:pPr lvl="1"/>
            <a:r>
              <a:rPr lang="en-US" dirty="0"/>
              <a:t>State Policy to Support Cloud Seeding</a:t>
            </a:r>
          </a:p>
          <a:p>
            <a:pPr lvl="1"/>
            <a:r>
              <a:rPr lang="en-US" dirty="0"/>
              <a:t>Water Board Sponsor</a:t>
            </a:r>
          </a:p>
          <a:p>
            <a:pPr lvl="1"/>
            <a:r>
              <a:rPr lang="en-US" dirty="0"/>
              <a:t>Where Cloud Seeding May Occur</a:t>
            </a:r>
          </a:p>
          <a:p>
            <a:pPr lvl="1"/>
            <a:r>
              <a:rPr lang="en-US" dirty="0"/>
              <a:t>Payette, Boise, Big Wood, Upper Snake Basins</a:t>
            </a:r>
          </a:p>
          <a:p>
            <a:pPr lvl="1"/>
            <a:r>
              <a:rPr lang="en-US" dirty="0"/>
              <a:t>Evaluating Bear and Lemhi Basins</a:t>
            </a:r>
          </a:p>
        </p:txBody>
      </p:sp>
    </p:spTree>
    <p:extLst>
      <p:ext uri="{BB962C8B-B14F-4D97-AF65-F5344CB8AC3E}">
        <p14:creationId xmlns:p14="http://schemas.microsoft.com/office/powerpoint/2010/main" val="31769349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2" name="Picture Placeholder 5">
            <a:extLst>
              <a:ext uri="{FF2B5EF4-FFF2-40B4-BE49-F238E27FC236}">
                <a16:creationId xmlns:a16="http://schemas.microsoft.com/office/drawing/2014/main" id="{D193E325-1416-928A-853B-A1B667E880C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1"/>
          <a:stretch/>
        </p:blipFill>
        <p:spPr>
          <a:xfrm>
            <a:off x="4795006" y="879612"/>
            <a:ext cx="7160880" cy="5622789"/>
          </a:xfrm>
          <a:prstGeom prst="rect">
            <a:avLst/>
          </a:prstGeom>
          <a:solidFill>
            <a:schemeClr val="bg1"/>
          </a:solidFill>
          <a:ln w="38100">
            <a:solidFill>
              <a:schemeClr val="tx2">
                <a:lumMod val="75000"/>
              </a:schemeClr>
            </a:solidFill>
          </a:ln>
        </p:spPr>
      </p:pic>
      <p:sp>
        <p:nvSpPr>
          <p:cNvPr id="6" name="Title 1">
            <a:extLst>
              <a:ext uri="{FF2B5EF4-FFF2-40B4-BE49-F238E27FC236}">
                <a16:creationId xmlns:a16="http://schemas.microsoft.com/office/drawing/2014/main" id="{47065CCC-C806-FFC4-8CBA-376820723586}"/>
              </a:ext>
            </a:extLst>
          </p:cNvPr>
          <p:cNvSpPr>
            <a:spLocks noGrp="1"/>
          </p:cNvSpPr>
          <p:nvPr>
            <p:ph type="title"/>
          </p:nvPr>
        </p:nvSpPr>
        <p:spPr>
          <a:xfrm>
            <a:off x="0" y="2"/>
            <a:ext cx="12192000" cy="704545"/>
          </a:xfrm>
          <a:solidFill>
            <a:schemeClr val="accent5">
              <a:lumMod val="50000"/>
            </a:schemeClr>
          </a:solidFill>
          <a:ln w="28575">
            <a:noFill/>
          </a:ln>
        </p:spPr>
        <p:txBody>
          <a:bodyPr vert="horz" wrap="square" lIns="91440" tIns="45720" rIns="91440" bIns="45720" rtlCol="0" anchor="ctr">
            <a:noAutofit/>
          </a:bodyPr>
          <a:lstStyle/>
          <a:p>
            <a:r>
              <a:rPr lang="en-US" sz="3200" dirty="0">
                <a:solidFill>
                  <a:schemeClr val="bg1"/>
                </a:solidFill>
                <a:ea typeface="+mn-ea"/>
                <a:cs typeface="Times New Roman" panose="02020603050405020304" pitchFamily="18" charset="0"/>
              </a:rPr>
              <a:t> IWRB Cloud Seeding Program</a:t>
            </a:r>
          </a:p>
        </p:txBody>
      </p:sp>
      <p:sp>
        <p:nvSpPr>
          <p:cNvPr id="10" name="Content Placeholder 2">
            <a:extLst>
              <a:ext uri="{FF2B5EF4-FFF2-40B4-BE49-F238E27FC236}">
                <a16:creationId xmlns:a16="http://schemas.microsoft.com/office/drawing/2014/main" id="{D3B4E87D-658C-4472-8178-914CBB21A769}"/>
              </a:ext>
            </a:extLst>
          </p:cNvPr>
          <p:cNvSpPr>
            <a:spLocks noGrp="1"/>
          </p:cNvSpPr>
          <p:nvPr>
            <p:ph idx="1"/>
          </p:nvPr>
        </p:nvSpPr>
        <p:spPr>
          <a:xfrm>
            <a:off x="426577" y="752609"/>
            <a:ext cx="3595320" cy="5876789"/>
          </a:xfrm>
        </p:spPr>
        <p:txBody>
          <a:bodyPr>
            <a:noAutofit/>
          </a:bodyPr>
          <a:lstStyle/>
          <a:p>
            <a:pPr marL="45720" indent="0">
              <a:lnSpc>
                <a:spcPct val="100000"/>
              </a:lnSpc>
              <a:buNone/>
            </a:pPr>
            <a:r>
              <a:rPr lang="en-US" sz="2400" spc="30" dirty="0">
                <a:solidFill>
                  <a:schemeClr val="bg1"/>
                </a:solidFill>
                <a:latin typeface="+mj-lt"/>
              </a:rPr>
              <a:t>Collaborative Program</a:t>
            </a:r>
          </a:p>
          <a:p>
            <a:pPr indent="-182880">
              <a:lnSpc>
                <a:spcPct val="100000"/>
              </a:lnSpc>
            </a:pPr>
            <a:r>
              <a:rPr lang="en-US" sz="1600" spc="30" dirty="0">
                <a:solidFill>
                  <a:schemeClr val="bg1"/>
                </a:solidFill>
                <a:latin typeface="+mj-lt"/>
              </a:rPr>
              <a:t>Operated in the Upper Snake, Boise, Wood River basins</a:t>
            </a:r>
          </a:p>
          <a:p>
            <a:pPr indent="-182880">
              <a:lnSpc>
                <a:spcPct val="100000"/>
              </a:lnSpc>
            </a:pPr>
            <a:r>
              <a:rPr lang="en-US" sz="1600" spc="30" dirty="0">
                <a:solidFill>
                  <a:schemeClr val="bg1"/>
                </a:solidFill>
                <a:latin typeface="+mj-lt"/>
              </a:rPr>
              <a:t>Partnership between IWRB, Idaho Power Company (IPC), and local water users in basins of operation</a:t>
            </a:r>
          </a:p>
          <a:p>
            <a:pPr indent="-182880">
              <a:lnSpc>
                <a:spcPct val="100000"/>
              </a:lnSpc>
            </a:pPr>
            <a:r>
              <a:rPr lang="en-US" sz="1600" spc="30" dirty="0">
                <a:solidFill>
                  <a:schemeClr val="bg1"/>
                </a:solidFill>
                <a:latin typeface="+mj-lt"/>
              </a:rPr>
              <a:t>IPC performs cloud seeding operations, and the State and local water users participate in program funding</a:t>
            </a:r>
          </a:p>
          <a:p>
            <a:pPr indent="-182880">
              <a:lnSpc>
                <a:spcPct val="100000"/>
              </a:lnSpc>
            </a:pPr>
            <a:r>
              <a:rPr lang="en-US" sz="1600" spc="30" dirty="0">
                <a:solidFill>
                  <a:schemeClr val="bg1"/>
                </a:solidFill>
                <a:latin typeface="+mj-lt"/>
              </a:rPr>
              <a:t>IPC operates an independent project in the Payette River Basin in coordination with the collaborative program. </a:t>
            </a:r>
          </a:p>
          <a:p>
            <a:pPr indent="-182880">
              <a:lnSpc>
                <a:spcPct val="100000"/>
              </a:lnSpc>
            </a:pPr>
            <a:r>
              <a:rPr lang="en-US" sz="1600" spc="30" dirty="0">
                <a:solidFill>
                  <a:schemeClr val="bg1"/>
                </a:solidFill>
                <a:latin typeface="+mj-lt"/>
              </a:rPr>
              <a:t>Collaborative Program grew out of ESPA CAMP; IWRB began funding infrastructure buildout in 2014</a:t>
            </a:r>
            <a:endParaRPr lang="en-US" sz="1600" dirty="0">
              <a:solidFill>
                <a:schemeClr val="bg1"/>
              </a:solidFill>
              <a:latin typeface="+mj-lt"/>
            </a:endParaRPr>
          </a:p>
        </p:txBody>
      </p:sp>
      <p:sp>
        <p:nvSpPr>
          <p:cNvPr id="4" name="Slide Number Placeholder 3">
            <a:extLst>
              <a:ext uri="{FF2B5EF4-FFF2-40B4-BE49-F238E27FC236}">
                <a16:creationId xmlns:a16="http://schemas.microsoft.com/office/drawing/2014/main" id="{C849FD7A-BFB9-0884-1A3A-8D7F10AD96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3442-37DD-438D-9E48-8265FF4AB4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EA131C3-8FCC-4E7E-CE8E-A52873D9A55D}"/>
              </a:ext>
            </a:extLst>
          </p:cNvPr>
          <p:cNvPicPr>
            <a:picLocks noChangeAspect="1"/>
          </p:cNvPicPr>
          <p:nvPr/>
        </p:nvPicPr>
        <p:blipFill>
          <a:blip r:embed="rId5"/>
          <a:stretch>
            <a:fillRect/>
          </a:stretch>
        </p:blipFill>
        <p:spPr>
          <a:xfrm>
            <a:off x="6094146" y="0"/>
            <a:ext cx="3711" cy="6858000"/>
          </a:xfrm>
          <a:prstGeom prst="rect">
            <a:avLst/>
          </a:prstGeom>
        </p:spPr>
      </p:pic>
    </p:spTree>
    <p:extLst>
      <p:ext uri="{BB962C8B-B14F-4D97-AF65-F5344CB8AC3E}">
        <p14:creationId xmlns:p14="http://schemas.microsoft.com/office/powerpoint/2010/main" val="364022661"/>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2A861-6517-F684-8E7C-FD96E8F4466A}"/>
              </a:ext>
            </a:extLst>
          </p:cNvPr>
          <p:cNvSpPr>
            <a:spLocks noGrp="1"/>
          </p:cNvSpPr>
          <p:nvPr>
            <p:ph type="title"/>
          </p:nvPr>
        </p:nvSpPr>
        <p:spPr>
          <a:xfrm>
            <a:off x="954584" y="167269"/>
            <a:ext cx="4075989" cy="1600200"/>
          </a:xfrm>
        </p:spPr>
        <p:txBody>
          <a:bodyPr/>
          <a:lstStyle/>
          <a:p>
            <a:r>
              <a:rPr lang="en-US" dirty="0"/>
              <a:t>West Central Mountains Projects</a:t>
            </a:r>
          </a:p>
        </p:txBody>
      </p:sp>
      <p:sp>
        <p:nvSpPr>
          <p:cNvPr id="4" name="Text Placeholder 3">
            <a:extLst>
              <a:ext uri="{FF2B5EF4-FFF2-40B4-BE49-F238E27FC236}">
                <a16:creationId xmlns:a16="http://schemas.microsoft.com/office/drawing/2014/main" id="{29583460-14D8-7A81-4C2F-9F261F642875}"/>
              </a:ext>
            </a:extLst>
          </p:cNvPr>
          <p:cNvSpPr>
            <a:spLocks noGrp="1"/>
          </p:cNvSpPr>
          <p:nvPr>
            <p:ph type="body" sz="half" idx="2"/>
          </p:nvPr>
        </p:nvSpPr>
        <p:spPr>
          <a:xfrm>
            <a:off x="563441" y="1767469"/>
            <a:ext cx="4723302" cy="4872566"/>
          </a:xfrm>
        </p:spPr>
        <p:txBody>
          <a:bodyPr>
            <a:normAutofit fontScale="62500" lnSpcReduction="20000"/>
          </a:bodyPr>
          <a:lstStyle/>
          <a:p>
            <a:pPr rtl="0">
              <a:lnSpc>
                <a:spcPct val="170000"/>
              </a:lnSpc>
              <a:spcBef>
                <a:spcPts val="0"/>
              </a:spcBef>
              <a:spcAft>
                <a:spcPts val="0"/>
              </a:spcAft>
            </a:pPr>
            <a:r>
              <a:rPr lang="en-US" sz="2900" b="0" i="0" u="none" strike="noStrike" dirty="0">
                <a:solidFill>
                  <a:srgbClr val="000000"/>
                </a:solidFill>
                <a:effectLst/>
                <a:latin typeface="Calibri" panose="020F0502020204030204" pitchFamily="34" charset="0"/>
              </a:rPr>
              <a:t>Estimated Average Additional Runoff (unregulated) &amp;</a:t>
            </a:r>
            <a:br>
              <a:rPr lang="en-US" sz="2900" b="0" i="0" u="none" strike="noStrike" dirty="0">
                <a:solidFill>
                  <a:srgbClr val="000000"/>
                </a:solidFill>
                <a:effectLst/>
                <a:latin typeface="Calibri" panose="020F0502020204030204" pitchFamily="34" charset="0"/>
              </a:rPr>
            </a:br>
            <a:r>
              <a:rPr lang="en-US" sz="2900" b="0" i="0" u="none" strike="noStrike" dirty="0">
                <a:solidFill>
                  <a:srgbClr val="000000"/>
                </a:solidFill>
                <a:effectLst/>
                <a:latin typeface="Calibri" panose="020F0502020204030204" pitchFamily="34" charset="0"/>
              </a:rPr>
              <a:t>Current Project Costs (Annually)</a:t>
            </a:r>
            <a:br>
              <a:rPr lang="en-US" sz="2900" b="0" i="0" u="none" strike="noStrike" dirty="0">
                <a:solidFill>
                  <a:srgbClr val="000000"/>
                </a:solidFill>
                <a:effectLst/>
                <a:latin typeface="Calibri" panose="020F0502020204030204" pitchFamily="34" charset="0"/>
              </a:rPr>
            </a:br>
            <a:endParaRPr lang="en-US" sz="2000" b="0" dirty="0">
              <a:effectLst/>
            </a:endParaRPr>
          </a:p>
          <a:p>
            <a:pPr rtl="0">
              <a:lnSpc>
                <a:spcPct val="170000"/>
              </a:lnSpc>
              <a:spcBef>
                <a:spcPts val="0"/>
              </a:spcBef>
              <a:spcAft>
                <a:spcPts val="0"/>
              </a:spcAft>
            </a:pPr>
            <a:r>
              <a:rPr lang="en-US" sz="2900" b="1" i="0" u="none" strike="noStrike" dirty="0">
                <a:solidFill>
                  <a:srgbClr val="000000"/>
                </a:solidFill>
                <a:effectLst/>
                <a:latin typeface="Calibri" panose="020F0502020204030204" pitchFamily="34" charset="0"/>
              </a:rPr>
              <a:t>Boise River Basin– 273 KAF | $910K</a:t>
            </a:r>
            <a:endParaRPr lang="en-US" sz="2000" b="0" dirty="0">
              <a:effectLst/>
            </a:endParaRPr>
          </a:p>
          <a:p>
            <a:pPr rtl="0">
              <a:lnSpc>
                <a:spcPct val="170000"/>
              </a:lnSpc>
              <a:spcBef>
                <a:spcPts val="0"/>
              </a:spcBef>
              <a:spcAft>
                <a:spcPts val="0"/>
              </a:spcAft>
            </a:pPr>
            <a:r>
              <a:rPr lang="en-US" sz="2900" b="1" i="0" u="none" strike="noStrike" dirty="0">
                <a:solidFill>
                  <a:srgbClr val="000000"/>
                </a:solidFill>
                <a:effectLst/>
                <a:latin typeface="Calibri" panose="020F0502020204030204" pitchFamily="34" charset="0"/>
              </a:rPr>
              <a:t>Wood River Basin – 112 KAF | $670K </a:t>
            </a:r>
            <a:endParaRPr lang="en-US" sz="2000" b="0" dirty="0">
              <a:effectLst/>
            </a:endParaRPr>
          </a:p>
          <a:p>
            <a:pPr rtl="0">
              <a:lnSpc>
                <a:spcPct val="170000"/>
              </a:lnSpc>
              <a:spcBef>
                <a:spcPts val="0"/>
              </a:spcBef>
              <a:spcAft>
                <a:spcPts val="0"/>
              </a:spcAft>
            </a:pPr>
            <a:r>
              <a:rPr lang="en-US" sz="2900" b="1" i="0" u="none" strike="noStrike" dirty="0">
                <a:solidFill>
                  <a:srgbClr val="000000"/>
                </a:solidFill>
                <a:effectLst/>
                <a:latin typeface="Calibri" panose="020F0502020204030204" pitchFamily="34" charset="0"/>
              </a:rPr>
              <a:t>Payette River Basin* – 223 KAF | $870K </a:t>
            </a:r>
            <a:endParaRPr lang="en-US" sz="2000" b="0" dirty="0">
              <a:effectLst/>
            </a:endParaRPr>
          </a:p>
          <a:p>
            <a:pPr algn="ctr" rtl="0">
              <a:lnSpc>
                <a:spcPct val="170000"/>
              </a:lnSpc>
              <a:spcBef>
                <a:spcPts val="0"/>
              </a:spcBef>
              <a:spcAft>
                <a:spcPts val="0"/>
              </a:spcAft>
            </a:pPr>
            <a:r>
              <a:rPr lang="en-US" sz="2900" b="1" i="0" u="none" strike="noStrike" dirty="0">
                <a:solidFill>
                  <a:srgbClr val="000000"/>
                </a:solidFill>
                <a:effectLst/>
                <a:latin typeface="Calibri" panose="020F0502020204030204" pitchFamily="34" charset="0"/>
              </a:rPr>
              <a:t>WCM Total: 608KAF |$2.45M</a:t>
            </a:r>
            <a:endParaRPr lang="en-US" sz="2000" b="0" dirty="0">
              <a:effectLst/>
            </a:endParaRPr>
          </a:p>
          <a:p>
            <a:pPr rtl="0">
              <a:lnSpc>
                <a:spcPct val="170000"/>
              </a:lnSpc>
              <a:spcBef>
                <a:spcPts val="0"/>
              </a:spcBef>
              <a:spcAft>
                <a:spcPts val="0"/>
              </a:spcAft>
            </a:pPr>
            <a:br>
              <a:rPr lang="en-US" sz="1800" b="0" dirty="0">
                <a:effectLst/>
              </a:rPr>
            </a:br>
            <a:r>
              <a:rPr lang="en-US" sz="2200" b="0" i="0" u="none" strike="noStrike" dirty="0">
                <a:solidFill>
                  <a:srgbClr val="000000"/>
                </a:solidFill>
                <a:effectLst/>
                <a:latin typeface="Calibri" panose="020F0502020204030204" pitchFamily="34" charset="0"/>
              </a:rPr>
              <a:t>*</a:t>
            </a:r>
            <a:r>
              <a:rPr lang="en-US" sz="2200" b="0" i="1" u="none" strike="noStrike" dirty="0">
                <a:solidFill>
                  <a:srgbClr val="000000"/>
                </a:solidFill>
                <a:effectLst/>
                <a:latin typeface="Calibri" panose="020F0502020204030204" pitchFamily="34" charset="0"/>
              </a:rPr>
              <a:t>Independent project operated by Idaho Power Company in coordination with the Collaborative. 100% Funded by IPC. </a:t>
            </a:r>
            <a:endParaRPr lang="en-US" sz="1600" b="0" dirty="0">
              <a:effectLst/>
            </a:endParaRPr>
          </a:p>
          <a:p>
            <a:br>
              <a:rPr lang="en-US" dirty="0"/>
            </a:br>
            <a:endParaRPr lang="en-US" dirty="0"/>
          </a:p>
        </p:txBody>
      </p:sp>
      <p:pic>
        <p:nvPicPr>
          <p:cNvPr id="2050" name="Picture 2">
            <a:extLst>
              <a:ext uri="{FF2B5EF4-FFF2-40B4-BE49-F238E27FC236}">
                <a16:creationId xmlns:a16="http://schemas.microsoft.com/office/drawing/2014/main" id="{D5E35418-B5BB-4C92-A338-CD62CBC71D7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552400" y="538626"/>
            <a:ext cx="5685016" cy="6101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548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33BFD-F049-8DBB-BE0C-FBFD73CA4195}"/>
              </a:ext>
            </a:extLst>
          </p:cNvPr>
          <p:cNvSpPr>
            <a:spLocks noGrp="1"/>
          </p:cNvSpPr>
          <p:nvPr>
            <p:ph type="title"/>
          </p:nvPr>
        </p:nvSpPr>
        <p:spPr>
          <a:xfrm>
            <a:off x="1297305" y="574540"/>
            <a:ext cx="9692640" cy="701040"/>
          </a:xfrm>
        </p:spPr>
        <p:txBody>
          <a:bodyPr/>
          <a:lstStyle/>
          <a:p>
            <a:pPr algn="ctr"/>
            <a:r>
              <a:rPr lang="en-US" dirty="0"/>
              <a:t>Upper Snake River Basin Projects</a:t>
            </a:r>
          </a:p>
        </p:txBody>
      </p:sp>
      <p:sp>
        <p:nvSpPr>
          <p:cNvPr id="3" name="Text Placeholder 2">
            <a:extLst>
              <a:ext uri="{FF2B5EF4-FFF2-40B4-BE49-F238E27FC236}">
                <a16:creationId xmlns:a16="http://schemas.microsoft.com/office/drawing/2014/main" id="{9B465D47-997B-4796-522B-91EC5E607FE6}"/>
              </a:ext>
            </a:extLst>
          </p:cNvPr>
          <p:cNvSpPr>
            <a:spLocks noGrp="1"/>
          </p:cNvSpPr>
          <p:nvPr>
            <p:ph type="body" idx="1"/>
          </p:nvPr>
        </p:nvSpPr>
        <p:spPr>
          <a:xfrm>
            <a:off x="1053472" y="1478593"/>
            <a:ext cx="4480560" cy="419944"/>
          </a:xfrm>
        </p:spPr>
        <p:txBody>
          <a:bodyPr>
            <a:normAutofit fontScale="70000" lnSpcReduction="20000"/>
          </a:bodyPr>
          <a:lstStyle/>
          <a:p>
            <a:r>
              <a:rPr lang="en-US" dirty="0"/>
              <a:t>Northern Upper Snake | 168 KAF Avg Annual</a:t>
            </a:r>
          </a:p>
        </p:txBody>
      </p:sp>
      <p:sp>
        <p:nvSpPr>
          <p:cNvPr id="5" name="Text Placeholder 4">
            <a:extLst>
              <a:ext uri="{FF2B5EF4-FFF2-40B4-BE49-F238E27FC236}">
                <a16:creationId xmlns:a16="http://schemas.microsoft.com/office/drawing/2014/main" id="{67587C39-8999-6A91-8666-BF11B7820960}"/>
              </a:ext>
            </a:extLst>
          </p:cNvPr>
          <p:cNvSpPr>
            <a:spLocks noGrp="1"/>
          </p:cNvSpPr>
          <p:nvPr>
            <p:ph type="body" sz="quarter" idx="3"/>
          </p:nvPr>
        </p:nvSpPr>
        <p:spPr>
          <a:xfrm>
            <a:off x="6841943" y="1485552"/>
            <a:ext cx="4480560" cy="419944"/>
          </a:xfrm>
        </p:spPr>
        <p:txBody>
          <a:bodyPr>
            <a:normAutofit fontScale="70000" lnSpcReduction="20000"/>
          </a:bodyPr>
          <a:lstStyle/>
          <a:p>
            <a:r>
              <a:rPr lang="en-US" dirty="0"/>
              <a:t>Southern Upper Snake | 464 KAF Avg Annual</a:t>
            </a:r>
          </a:p>
        </p:txBody>
      </p:sp>
      <p:pic>
        <p:nvPicPr>
          <p:cNvPr id="3074" name="Picture 2">
            <a:extLst>
              <a:ext uri="{FF2B5EF4-FFF2-40B4-BE49-F238E27FC236}">
                <a16:creationId xmlns:a16="http://schemas.microsoft.com/office/drawing/2014/main" id="{DB82FC34-6CE6-BC07-B06C-39AA4D82611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949227" y="1898537"/>
            <a:ext cx="4689050" cy="362504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F89C6727-B0B8-04DE-C96A-9380A570D0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3441" y="1898537"/>
            <a:ext cx="4689062" cy="362504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F2B5D4B-8D3F-A711-510A-406755C09F2F}"/>
              </a:ext>
            </a:extLst>
          </p:cNvPr>
          <p:cNvSpPr txBox="1"/>
          <p:nvPr/>
        </p:nvSpPr>
        <p:spPr>
          <a:xfrm>
            <a:off x="3071813" y="3311009"/>
            <a:ext cx="61436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4" name="TextBox 13">
            <a:extLst>
              <a:ext uri="{FF2B5EF4-FFF2-40B4-BE49-F238E27FC236}">
                <a16:creationId xmlns:a16="http://schemas.microsoft.com/office/drawing/2014/main" id="{133C1FE5-9CB8-A2DE-595C-3E2BBEEE27AD}"/>
              </a:ext>
            </a:extLst>
          </p:cNvPr>
          <p:cNvSpPr txBox="1"/>
          <p:nvPr/>
        </p:nvSpPr>
        <p:spPr>
          <a:xfrm>
            <a:off x="3684405" y="5758859"/>
            <a:ext cx="63150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Upper Snake River Basin | 632 KAF | $1.54M</a:t>
            </a:r>
          </a:p>
        </p:txBody>
      </p:sp>
    </p:spTree>
    <p:extLst>
      <p:ext uri="{BB962C8B-B14F-4D97-AF65-F5344CB8AC3E}">
        <p14:creationId xmlns:p14="http://schemas.microsoft.com/office/powerpoint/2010/main" val="3992621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F23BB-0DD0-EB2D-4F1B-67BE7C9D1EC3}"/>
              </a:ext>
            </a:extLst>
          </p:cNvPr>
          <p:cNvSpPr>
            <a:spLocks noGrp="1"/>
          </p:cNvSpPr>
          <p:nvPr>
            <p:ph type="title"/>
          </p:nvPr>
        </p:nvSpPr>
        <p:spPr>
          <a:xfrm>
            <a:off x="729459" y="231814"/>
            <a:ext cx="3385277" cy="1325562"/>
          </a:xfrm>
        </p:spPr>
        <p:txBody>
          <a:bodyPr vert="horz" lIns="91440" tIns="45720" rIns="91440" bIns="45720" rtlCol="0" anchor="b">
            <a:normAutofit/>
          </a:bodyPr>
          <a:lstStyle/>
          <a:p>
            <a:r>
              <a:rPr lang="en-US" sz="2500" dirty="0"/>
              <a:t>Idaho Collaborative Cloud Seeding Program</a:t>
            </a:r>
          </a:p>
        </p:txBody>
      </p:sp>
      <p:sp>
        <p:nvSpPr>
          <p:cNvPr id="3" name="Content Placeholder 2">
            <a:extLst>
              <a:ext uri="{FF2B5EF4-FFF2-40B4-BE49-F238E27FC236}">
                <a16:creationId xmlns:a16="http://schemas.microsoft.com/office/drawing/2014/main" id="{143FED0E-452C-36DD-D5C6-46166B771AE7}"/>
              </a:ext>
            </a:extLst>
          </p:cNvPr>
          <p:cNvSpPr>
            <a:spLocks noGrp="1"/>
          </p:cNvSpPr>
          <p:nvPr>
            <p:ph sz="half" idx="1"/>
          </p:nvPr>
        </p:nvSpPr>
        <p:spPr>
          <a:xfrm>
            <a:off x="417162" y="1826803"/>
            <a:ext cx="4009869" cy="3996495"/>
          </a:xfrm>
        </p:spPr>
        <p:txBody>
          <a:bodyPr vert="horz" lIns="91440" tIns="45720" rIns="91440" bIns="45720" rtlCol="0">
            <a:normAutofit lnSpcReduction="10000"/>
          </a:bodyPr>
          <a:lstStyle/>
          <a:p>
            <a:pPr marL="0" indent="0">
              <a:buNone/>
            </a:pPr>
            <a:endParaRPr lang="en-US" sz="1600" dirty="0"/>
          </a:p>
          <a:p>
            <a:r>
              <a:rPr lang="en-US" sz="1800" dirty="0"/>
              <a:t>57 Remote Ground Generators</a:t>
            </a:r>
          </a:p>
          <a:p>
            <a:r>
              <a:rPr lang="en-US" sz="1800" dirty="0"/>
              <a:t>3 Aircraft</a:t>
            </a:r>
          </a:p>
          <a:p>
            <a:r>
              <a:rPr lang="en-US" sz="1800" dirty="0"/>
              <a:t>Network of Weather Instrumentation</a:t>
            </a:r>
          </a:p>
          <a:p>
            <a:r>
              <a:rPr lang="en-US" sz="1800" dirty="0"/>
              <a:t>Sophisticated Modeling technologies</a:t>
            </a:r>
          </a:p>
          <a:p>
            <a:r>
              <a:rPr lang="en-US" sz="1800" dirty="0"/>
              <a:t>Atmospheric Science Team</a:t>
            </a:r>
          </a:p>
          <a:p>
            <a:pPr>
              <a:lnSpc>
                <a:spcPct val="100000"/>
              </a:lnSpc>
              <a:spcAft>
                <a:spcPts val="0"/>
              </a:spcAft>
            </a:pPr>
            <a:r>
              <a:rPr lang="en-US" sz="1800" dirty="0"/>
              <a:t>Current Annual Operations Cost: $3,995,000</a:t>
            </a:r>
          </a:p>
          <a:p>
            <a:pPr>
              <a:lnSpc>
                <a:spcPct val="100000"/>
              </a:lnSpc>
              <a:spcAft>
                <a:spcPts val="0"/>
              </a:spcAft>
            </a:pPr>
            <a:r>
              <a:rPr lang="en-US" sz="1800" dirty="0"/>
              <a:t>Average Annual Runoff Generated: 1,240,000 AF</a:t>
            </a:r>
          </a:p>
          <a:p>
            <a:pPr>
              <a:lnSpc>
                <a:spcPct val="100000"/>
              </a:lnSpc>
              <a:spcAft>
                <a:spcPts val="0"/>
              </a:spcAft>
            </a:pPr>
            <a:r>
              <a:rPr lang="en-US" sz="1800" dirty="0"/>
              <a:t>Estimated Cost Per Acre Foot: $3.22/AF</a:t>
            </a:r>
          </a:p>
          <a:p>
            <a:endParaRPr lang="en-US" sz="1600" dirty="0"/>
          </a:p>
        </p:txBody>
      </p:sp>
      <p:pic>
        <p:nvPicPr>
          <p:cNvPr id="4" name="Google Shape;569;p29">
            <a:extLst>
              <a:ext uri="{FF2B5EF4-FFF2-40B4-BE49-F238E27FC236}">
                <a16:creationId xmlns:a16="http://schemas.microsoft.com/office/drawing/2014/main" id="{70ED967D-CCC0-3CA5-451C-246C725FE5D9}"/>
              </a:ext>
            </a:extLst>
          </p:cNvPr>
          <p:cNvPicPr preferRelativeResize="0"/>
          <p:nvPr/>
        </p:nvPicPr>
        <p:blipFill rotWithShape="1">
          <a:blip r:embed="rId3"/>
          <a:srcRect t="8753" r="-2" b="446"/>
          <a:stretch/>
        </p:blipFill>
        <p:spPr>
          <a:xfrm>
            <a:off x="4639057" y="10"/>
            <a:ext cx="7552944" cy="6857990"/>
          </a:xfrm>
          <a:prstGeom prst="rect">
            <a:avLst/>
          </a:prstGeom>
          <a:noFill/>
        </p:spPr>
      </p:pic>
    </p:spTree>
    <p:extLst>
      <p:ext uri="{BB962C8B-B14F-4D97-AF65-F5344CB8AC3E}">
        <p14:creationId xmlns:p14="http://schemas.microsoft.com/office/powerpoint/2010/main" val="184720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712F2-74CE-0928-1477-D74C10491821}"/>
              </a:ext>
            </a:extLst>
          </p:cNvPr>
          <p:cNvSpPr>
            <a:spLocks noGrp="1"/>
          </p:cNvSpPr>
          <p:nvPr>
            <p:ph type="title"/>
          </p:nvPr>
        </p:nvSpPr>
        <p:spPr/>
        <p:txBody>
          <a:bodyPr/>
          <a:lstStyle/>
          <a:p>
            <a:r>
              <a:rPr lang="en-US" dirty="0"/>
              <a:t>Water Board</a:t>
            </a:r>
          </a:p>
        </p:txBody>
      </p:sp>
      <p:sp>
        <p:nvSpPr>
          <p:cNvPr id="3" name="Content Placeholder 2">
            <a:extLst>
              <a:ext uri="{FF2B5EF4-FFF2-40B4-BE49-F238E27FC236}">
                <a16:creationId xmlns:a16="http://schemas.microsoft.com/office/drawing/2014/main" id="{34BF8CB6-7848-F984-5A95-CC5C296AAE43}"/>
              </a:ext>
            </a:extLst>
          </p:cNvPr>
          <p:cNvSpPr>
            <a:spLocks noGrp="1"/>
          </p:cNvSpPr>
          <p:nvPr>
            <p:ph idx="1"/>
          </p:nvPr>
        </p:nvSpPr>
        <p:spPr/>
        <p:txBody>
          <a:bodyPr>
            <a:normAutofit fontScale="92500" lnSpcReduction="10000"/>
          </a:bodyPr>
          <a:lstStyle/>
          <a:p>
            <a:r>
              <a:rPr lang="en-US" dirty="0"/>
              <a:t>1988 Amendments to Water Resource Board Statutes</a:t>
            </a:r>
          </a:p>
          <a:p>
            <a:pPr lvl="1"/>
            <a:r>
              <a:rPr lang="en-US" dirty="0"/>
              <a:t>Section 1. The legislature finds and declares that a central component of state sovereignty is the inherent right of the state to regulate and to control the natural resources of this state. In a state such as Idaho, it is essential that the state exercise its full authority to manage its water. To that end, it is the purpose of this act to provide for the full exercise of all the state’s rights and responsibilities to manage its water resources.</a:t>
            </a:r>
          </a:p>
          <a:p>
            <a:pPr lvl="1"/>
            <a:r>
              <a:rPr lang="en-US" dirty="0"/>
              <a:t>Idaho Session Laws, 1988, Chapter 370</a:t>
            </a:r>
          </a:p>
          <a:p>
            <a:r>
              <a:rPr lang="en-US" dirty="0"/>
              <a:t>2012 State Water Plan (current)</a:t>
            </a:r>
          </a:p>
          <a:p>
            <a:pPr lvl="1"/>
            <a:r>
              <a:rPr lang="en-US" dirty="0"/>
              <a:t>1A – State Sovereignty</a:t>
            </a:r>
            <a:br>
              <a:rPr lang="en-US" dirty="0"/>
            </a:br>
            <a:r>
              <a:rPr lang="en-US" dirty="0"/>
              <a:t>The State asserts sovereignty over the development and use of Idaho’s water resources for the benefits of its citizens. Any action by the federal government or other states that would impair Idaho’s sovereignty over its water resources is against state policy.</a:t>
            </a:r>
          </a:p>
        </p:txBody>
      </p:sp>
    </p:spTree>
    <p:extLst>
      <p:ext uri="{BB962C8B-B14F-4D97-AF65-F5344CB8AC3E}">
        <p14:creationId xmlns:p14="http://schemas.microsoft.com/office/powerpoint/2010/main" val="21650259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F71BF-9B35-775D-852E-D49B7093E128}"/>
              </a:ext>
            </a:extLst>
          </p:cNvPr>
          <p:cNvSpPr>
            <a:spLocks noGrp="1"/>
          </p:cNvSpPr>
          <p:nvPr>
            <p:ph type="title"/>
          </p:nvPr>
        </p:nvSpPr>
        <p:spPr/>
        <p:txBody>
          <a:bodyPr/>
          <a:lstStyle/>
          <a:p>
            <a:r>
              <a:rPr lang="en-US" dirty="0"/>
              <a:t>C. Infrastructure </a:t>
            </a:r>
          </a:p>
        </p:txBody>
      </p:sp>
      <p:sp>
        <p:nvSpPr>
          <p:cNvPr id="3" name="Content Placeholder 2">
            <a:extLst>
              <a:ext uri="{FF2B5EF4-FFF2-40B4-BE49-F238E27FC236}">
                <a16:creationId xmlns:a16="http://schemas.microsoft.com/office/drawing/2014/main" id="{E787D9F1-1C3C-1403-0187-A7F2E5AFC330}"/>
              </a:ext>
            </a:extLst>
          </p:cNvPr>
          <p:cNvSpPr>
            <a:spLocks noGrp="1"/>
          </p:cNvSpPr>
          <p:nvPr>
            <p:ph idx="1"/>
          </p:nvPr>
        </p:nvSpPr>
        <p:spPr/>
        <p:txBody>
          <a:bodyPr/>
          <a:lstStyle/>
          <a:p>
            <a:r>
              <a:rPr lang="en-US" dirty="0"/>
              <a:t>Water Board Grant and Loan Program</a:t>
            </a:r>
          </a:p>
        </p:txBody>
      </p:sp>
    </p:spTree>
    <p:extLst>
      <p:ext uri="{BB962C8B-B14F-4D97-AF65-F5344CB8AC3E}">
        <p14:creationId xmlns:p14="http://schemas.microsoft.com/office/powerpoint/2010/main" val="716185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36A733A9-2F42-2B11-11F7-1791487EB939}"/>
              </a:ext>
            </a:extLst>
          </p:cNvPr>
          <p:cNvSpPr txBox="1">
            <a:spLocks/>
          </p:cNvSpPr>
          <p:nvPr/>
        </p:nvSpPr>
        <p:spPr>
          <a:xfrm>
            <a:off x="6096002" y="848125"/>
            <a:ext cx="5461205" cy="5167663"/>
          </a:xfrm>
          <a:prstGeom prst="rect">
            <a:avLst/>
          </a:prstGeom>
          <a:noFill/>
          <a:ln w="12700">
            <a:solidFill>
              <a:schemeClr val="bg1"/>
            </a:solidFill>
          </a:ln>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kumimoji="0" lang="en-US" altLang="en-US" sz="1900" b="1"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Flood Management Grants</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altLang="en-US" sz="1500" b="0"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Purpose – Preventing or reducing flood damage to Idaho’s streams and rivers.</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altLang="en-US" sz="1500" b="0"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Applications due in June </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altLang="en-US" sz="1500" b="0"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Funding awarded annually in July  </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altLang="en-US" sz="1500" b="0"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½ Cost Share up to $200,000</a:t>
            </a:r>
          </a:p>
          <a:p>
            <a:pPr marL="228600" marR="0" lvl="0" indent="-22860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kumimoji="0" lang="en-US" altLang="en-US" sz="1900" b="1"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Aging Infrastructure Grants</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altLang="en-US" sz="1500" b="0"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Purpose – Rehabilitate or improve Idaho’s water infrastructure and ensure long-term water resource stability and sustainability. </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altLang="en-US" sz="1500" b="0"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⅓</a:t>
            </a:r>
            <a:r>
              <a:rPr kumimoji="0" lang="en-US" altLang="en-US" sz="1500" b="0"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 Cost Share up to $2,000,000</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altLang="en-US" sz="1500" b="0"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Applications Due December &amp; August</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altLang="en-US" sz="1500" b="0"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Funding Awarded Bi-Annually</a:t>
            </a:r>
          </a:p>
          <a:p>
            <a:pPr marL="228600" marR="0" lvl="0" indent="-22860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kumimoji="0" lang="en-US" altLang="en-US" sz="1900" b="1"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Regional Sustainability Program</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altLang="en-US" sz="1500" b="0"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Purpose – Provide funding for projects that provide benefits on a region,  basin, or state-wide scale</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altLang="en-US" sz="1500" b="0"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Funding is a cost share done on a project-by-project basis</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altLang="en-US" sz="1500" b="0"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Applications Due December</a:t>
            </a:r>
          </a:p>
          <a:p>
            <a:pPr marL="685800" marR="0" lvl="1" indent="-228600" algn="l" defTabSz="914400" rtl="0" eaLnBrk="1" fontAlgn="auto" latinLnBrk="0" hangingPunct="1">
              <a:lnSpc>
                <a:spcPct val="90000"/>
              </a:lnSpc>
              <a:spcBef>
                <a:spcPts val="500"/>
              </a:spcBef>
              <a:spcAft>
                <a:spcPts val="1200"/>
              </a:spcAft>
              <a:buClrTx/>
              <a:buSzTx/>
              <a:buFont typeface="Courier New" panose="02070309020205020404" pitchFamily="49" charset="0"/>
              <a:buChar char="o"/>
              <a:tabLst/>
              <a:defRPr/>
            </a:pPr>
            <a:r>
              <a:rPr kumimoji="0" lang="en-US" altLang="en-US" sz="1500" b="0"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Funds Awarded August</a:t>
            </a:r>
          </a:p>
          <a:p>
            <a:pPr marL="0" marR="0" lvl="0" indent="0" algn="l" defTabSz="457200" rtl="0" eaLnBrk="1" fontAlgn="auto" latinLnBrk="0" hangingPunct="1">
              <a:lnSpc>
                <a:spcPct val="90000"/>
              </a:lnSpc>
              <a:spcBef>
                <a:spcPct val="20000"/>
              </a:spcBef>
              <a:spcAft>
                <a:spcPts val="0"/>
              </a:spcAft>
              <a:buClrTx/>
              <a:buSzTx/>
              <a:buFont typeface="Arial" panose="020B0604020202020204" pitchFamily="34" charset="0"/>
              <a:buNone/>
              <a:tabLst/>
              <a:defRPr/>
            </a:pPr>
            <a:r>
              <a:rPr kumimoji="0" lang="en-US" alt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More information: </a:t>
            </a: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https://idwr.idaho.gov/IWRB/programs/financial/</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90000"/>
              </a:lnSpc>
              <a:spcBef>
                <a:spcPct val="20000"/>
              </a:spcBef>
              <a:spcAft>
                <a:spcPts val="0"/>
              </a:spcAft>
              <a:buClrTx/>
              <a:buSzTx/>
              <a:buFont typeface="Arial" panose="020B0604020202020204" pitchFamily="34" charset="0"/>
              <a:buNone/>
              <a:tabLst/>
              <a:defRPr/>
            </a:pPr>
            <a:r>
              <a:rPr kumimoji="0" lang="en-US" alt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Or send inquiry to </a:t>
            </a: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iwrbgrants@idwr.idaho.gov</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Content Placeholder 3">
            <a:extLst>
              <a:ext uri="{FF2B5EF4-FFF2-40B4-BE49-F238E27FC236}">
                <a16:creationId xmlns:a16="http://schemas.microsoft.com/office/drawing/2014/main" id="{87ACFCB7-AA94-21F6-BAC2-2A883AB1BDFB}"/>
              </a:ext>
            </a:extLst>
          </p:cNvPr>
          <p:cNvSpPr txBox="1">
            <a:spLocks/>
          </p:cNvSpPr>
          <p:nvPr/>
        </p:nvSpPr>
        <p:spPr>
          <a:xfrm>
            <a:off x="634795" y="848123"/>
            <a:ext cx="5123063" cy="5166509"/>
          </a:xfrm>
          <a:prstGeom prst="rect">
            <a:avLst/>
          </a:prstGeom>
          <a:noFill/>
          <a:ln w="12700">
            <a:solidFill>
              <a:schemeClr val="bg1"/>
            </a:solidFill>
          </a:ln>
        </p:spPr>
        <p:txBody>
          <a:bodyPr vert="horz" wrap="square"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Water Project Loans</a:t>
            </a:r>
          </a:p>
          <a:p>
            <a:pPr marL="342900" marR="0" lvl="0" indent="-342900" algn="l" defTabSz="4572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altLang="en-US" sz="2300" b="0"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Purpose– Assist with the development of the state’s water resources </a:t>
            </a:r>
          </a:p>
          <a:p>
            <a:pPr marL="742950" marR="0" lvl="1" indent="-285750" algn="l" defTabSz="4572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altLang="en-US" sz="2300" b="0"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Construction of water projects</a:t>
            </a:r>
          </a:p>
          <a:p>
            <a:pPr marL="742950" marR="0" lvl="1" indent="-285750" algn="l" defTabSz="4572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altLang="en-US" sz="2300" b="0"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Rehabilitation of existing water projects</a:t>
            </a:r>
          </a:p>
          <a:p>
            <a:pPr marL="742950" marR="0" lvl="1" indent="-285750" algn="l" defTabSz="4572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altLang="en-US" sz="2300" b="0"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Groundwater conservation projects and studies</a:t>
            </a:r>
          </a:p>
          <a:p>
            <a:pPr marL="342900" marR="0" lvl="0" indent="-342900" algn="l" defTabSz="4572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altLang="en-US" sz="2400" b="0"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Funding Period</a:t>
            </a:r>
          </a:p>
          <a:p>
            <a:pPr marL="742950" marR="0" lvl="1" indent="-285750" algn="l" defTabSz="4572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Applications accepted year-round</a:t>
            </a:r>
          </a:p>
          <a:p>
            <a:pPr marL="342900" marR="0" lvl="0" indent="-342900" algn="l" defTabSz="4572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altLang="en-US" sz="2400" b="0"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Interest Rate</a:t>
            </a:r>
          </a:p>
          <a:p>
            <a:pPr marL="742950" marR="0" lvl="1" indent="-285750" algn="l" defTabSz="4572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Current Federal Prime rate, updated quarterly</a:t>
            </a:r>
          </a:p>
          <a:p>
            <a:pPr marL="342900" marR="0" lvl="0" indent="-342900" algn="l" defTabSz="4572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altLang="en-US" sz="2400" b="0"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Terms Available</a:t>
            </a:r>
          </a:p>
          <a:p>
            <a:pPr marL="742950" marR="0" lvl="1" indent="-285750" algn="l" defTabSz="4572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From 5 to 30 years</a:t>
            </a:r>
          </a:p>
          <a:p>
            <a:pPr marL="342900" marR="0" lvl="0" indent="-342900" algn="l" defTabSz="4572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altLang="en-US" sz="2400" b="0"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Securities</a:t>
            </a:r>
          </a:p>
          <a:p>
            <a:pPr marL="742950" marR="0" lvl="1" indent="-285750" algn="l" defTabSz="4572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Water rights, property, etc.</a:t>
            </a:r>
          </a:p>
          <a:p>
            <a:pPr marL="742950" marR="0" lvl="1" indent="-285750" algn="l" defTabSz="4572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Must meet Idaho Code 42-1756(5)</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alt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19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More information: </a:t>
            </a:r>
            <a:r>
              <a:rPr kumimoji="0" lang="en-US" sz="19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https://idwr.idaho.gov/IWRB/programs/financial/</a:t>
            </a:r>
            <a:endParaRPr kumimoji="0" lang="en-US" sz="19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19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Or send inquiry to </a:t>
            </a:r>
            <a:r>
              <a:rPr kumimoji="0" lang="en-US" sz="19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val="tx"/>
                    </a:ext>
                  </a:extLst>
                </a:hlinkClick>
              </a:rPr>
              <a:t>iwrbloans@idwr.idaho.gov</a:t>
            </a:r>
            <a:r>
              <a:rPr kumimoji="0" lang="en-US" sz="19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742950" marR="0" lvl="1" indent="-285750" algn="l" defTabSz="4572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p:txBody>
      </p:sp>
      <p:sp>
        <p:nvSpPr>
          <p:cNvPr id="4" name="Slide Number Placeholder 3">
            <a:extLst>
              <a:ext uri="{FF2B5EF4-FFF2-40B4-BE49-F238E27FC236}">
                <a16:creationId xmlns:a16="http://schemas.microsoft.com/office/drawing/2014/main" id="{213ED4EB-3DF6-A51D-E777-6FE3DC5380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3442-37DD-438D-9E48-8265FF4AB4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A6193F7E-EF19-D557-3F99-5F22FD2DF735}"/>
              </a:ext>
            </a:extLst>
          </p:cNvPr>
          <p:cNvSpPr txBox="1">
            <a:spLocks/>
          </p:cNvSpPr>
          <p:nvPr/>
        </p:nvSpPr>
        <p:spPr>
          <a:xfrm>
            <a:off x="0" y="0"/>
            <a:ext cx="12192000" cy="704545"/>
          </a:xfrm>
          <a:prstGeom prst="rect">
            <a:avLst/>
          </a:prstGeom>
          <a:solidFill>
            <a:schemeClr val="accent5">
              <a:lumMod val="50000"/>
            </a:schemeClr>
          </a:solidFill>
          <a:ln w="28575">
            <a:noFill/>
          </a:ln>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Light" panose="020F0302020204030204"/>
                <a:ea typeface="+mj-ea"/>
                <a:cs typeface="Times New Roman" panose="02020603050405020304" pitchFamily="18" charset="0"/>
              </a:rPr>
              <a:t> IWRB Financial Assistance Programs</a:t>
            </a:r>
          </a:p>
        </p:txBody>
      </p:sp>
    </p:spTree>
    <p:extLst>
      <p:ext uri="{BB962C8B-B14F-4D97-AF65-F5344CB8AC3E}">
        <p14:creationId xmlns:p14="http://schemas.microsoft.com/office/powerpoint/2010/main" val="3507219092"/>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3F0B52C-05FA-111E-815C-23AABE2A8365}"/>
              </a:ext>
            </a:extLst>
          </p:cNvPr>
          <p:cNvSpPr txBox="1"/>
          <p:nvPr/>
        </p:nvSpPr>
        <p:spPr>
          <a:xfrm>
            <a:off x="6800851" y="4684455"/>
            <a:ext cx="5154930" cy="1388201"/>
          </a:xfrm>
          <a:prstGeom prst="rect">
            <a:avLst/>
          </a:prstGeom>
          <a:noFill/>
        </p:spPr>
        <p:txBody>
          <a:bodyPr wrap="square">
            <a:spAutoFit/>
          </a:bodyPr>
          <a:lstStyle/>
          <a:p>
            <a:pPr marL="0" marR="0" lvl="0" indent="-18288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30" normalizeH="0" baseline="0" noProof="0" dirty="0">
                <a:ln>
                  <a:noFill/>
                </a:ln>
                <a:solidFill>
                  <a:prstClr val="white"/>
                </a:solidFill>
                <a:effectLst/>
                <a:uLnTx/>
                <a:uFillTx/>
                <a:latin typeface="Calibri" panose="020F0502020204030204"/>
                <a:ea typeface="+mn-ea"/>
                <a:cs typeface="+mn-cs"/>
              </a:rPr>
              <a:t>More information and interactive maps: </a:t>
            </a:r>
          </a:p>
          <a:p>
            <a:pPr marL="0" marR="0" lvl="0" indent="-18288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IWRB Financial Programs | Idaho Department of Water Resources</a:t>
            </a:r>
            <a:endParaRPr kumimoji="0" lang="en-US" sz="2800" b="0" i="0" u="none" strike="noStrike" kern="1200" cap="none" spc="30" normalizeH="0" baseline="0" noProof="0" dirty="0">
              <a:ln>
                <a:noFill/>
              </a:ln>
              <a:solidFill>
                <a:prstClr val="black"/>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0F80A5B6-3685-EC5E-1AE2-DADFD20C6CA0}"/>
              </a:ext>
            </a:extLst>
          </p:cNvPr>
          <p:cNvGraphicFramePr>
            <a:graphicFrameLocks noGrp="1"/>
          </p:cNvGraphicFramePr>
          <p:nvPr/>
        </p:nvGraphicFramePr>
        <p:xfrm>
          <a:off x="378474" y="1195216"/>
          <a:ext cx="6127806" cy="2565400"/>
        </p:xfrm>
        <a:graphic>
          <a:graphicData uri="http://schemas.openxmlformats.org/drawingml/2006/table">
            <a:tbl>
              <a:tblPr firstRow="1" bandRow="1">
                <a:tableStyleId>{5C22544A-7EE6-4342-B048-85BDC9FD1C3A}</a:tableStyleId>
              </a:tblPr>
              <a:tblGrid>
                <a:gridCol w="1317141">
                  <a:extLst>
                    <a:ext uri="{9D8B030D-6E8A-4147-A177-3AD203B41FA5}">
                      <a16:colId xmlns:a16="http://schemas.microsoft.com/office/drawing/2014/main" val="351001120"/>
                    </a:ext>
                  </a:extLst>
                </a:gridCol>
                <a:gridCol w="1073865">
                  <a:extLst>
                    <a:ext uri="{9D8B030D-6E8A-4147-A177-3AD203B41FA5}">
                      <a16:colId xmlns:a16="http://schemas.microsoft.com/office/drawing/2014/main" val="3777201059"/>
                    </a:ext>
                  </a:extLst>
                </a:gridCol>
                <a:gridCol w="1120140">
                  <a:extLst>
                    <a:ext uri="{9D8B030D-6E8A-4147-A177-3AD203B41FA5}">
                      <a16:colId xmlns:a16="http://schemas.microsoft.com/office/drawing/2014/main" val="2925529308"/>
                    </a:ext>
                  </a:extLst>
                </a:gridCol>
                <a:gridCol w="1337310">
                  <a:extLst>
                    <a:ext uri="{9D8B030D-6E8A-4147-A177-3AD203B41FA5}">
                      <a16:colId xmlns:a16="http://schemas.microsoft.com/office/drawing/2014/main" val="220563038"/>
                    </a:ext>
                  </a:extLst>
                </a:gridCol>
                <a:gridCol w="1279350">
                  <a:extLst>
                    <a:ext uri="{9D8B030D-6E8A-4147-A177-3AD203B41FA5}">
                      <a16:colId xmlns:a16="http://schemas.microsoft.com/office/drawing/2014/main" val="790011612"/>
                    </a:ext>
                  </a:extLst>
                </a:gridCol>
              </a:tblGrid>
              <a:tr h="370840">
                <a:tc>
                  <a:txBody>
                    <a:bodyPr/>
                    <a:lstStyle/>
                    <a:p>
                      <a:pPr algn="l"/>
                      <a:r>
                        <a:rPr lang="en-US" dirty="0"/>
                        <a:t>Date</a:t>
                      </a:r>
                    </a:p>
                  </a:txBody>
                  <a:tcPr/>
                </a:tc>
                <a:tc>
                  <a:txBody>
                    <a:bodyPr/>
                    <a:lstStyle/>
                    <a:p>
                      <a:pPr algn="l"/>
                      <a:r>
                        <a:rPr lang="en-US" dirty="0"/>
                        <a:t>No. Apps Received</a:t>
                      </a:r>
                    </a:p>
                  </a:txBody>
                  <a:tcPr/>
                </a:tc>
                <a:tc>
                  <a:txBody>
                    <a:bodyPr/>
                    <a:lstStyle/>
                    <a:p>
                      <a:pPr algn="l"/>
                      <a:r>
                        <a:rPr lang="en-US" dirty="0"/>
                        <a:t>No. Apps Approved</a:t>
                      </a:r>
                    </a:p>
                  </a:txBody>
                  <a:tcPr/>
                </a:tc>
                <a:tc>
                  <a:txBody>
                    <a:bodyPr/>
                    <a:lstStyle/>
                    <a:p>
                      <a:pPr algn="l"/>
                      <a:r>
                        <a:rPr lang="en-US" dirty="0"/>
                        <a:t>Funding Requested</a:t>
                      </a:r>
                    </a:p>
                  </a:txBody>
                  <a:tcPr/>
                </a:tc>
                <a:tc>
                  <a:txBody>
                    <a:bodyPr/>
                    <a:lstStyle/>
                    <a:p>
                      <a:pPr algn="l"/>
                      <a:r>
                        <a:rPr lang="en-US" dirty="0"/>
                        <a:t>Funding Awarded</a:t>
                      </a:r>
                    </a:p>
                  </a:txBody>
                  <a:tcPr/>
                </a:tc>
                <a:extLst>
                  <a:ext uri="{0D108BD9-81ED-4DB2-BD59-A6C34878D82A}">
                    <a16:rowId xmlns:a16="http://schemas.microsoft.com/office/drawing/2014/main" val="2752525201"/>
                  </a:ext>
                </a:extLst>
              </a:tr>
              <a:tr h="370840">
                <a:tc>
                  <a:txBody>
                    <a:bodyPr/>
                    <a:lstStyle/>
                    <a:p>
                      <a:pPr algn="l"/>
                      <a:r>
                        <a:rPr lang="en-US" sz="1400" dirty="0"/>
                        <a:t>Round 1 – Aug 2022</a:t>
                      </a:r>
                    </a:p>
                  </a:txBody>
                  <a:tcPr anchor="ctr"/>
                </a:tc>
                <a:tc>
                  <a:txBody>
                    <a:bodyPr/>
                    <a:lstStyle/>
                    <a:p>
                      <a:pPr marL="0" marR="0">
                        <a:spcBef>
                          <a:spcPts val="0"/>
                        </a:spcBef>
                        <a:spcAft>
                          <a:spcPts val="0"/>
                        </a:spcAft>
                      </a:pPr>
                      <a:r>
                        <a:rPr lang="en-US" sz="1400" dirty="0">
                          <a:effectLst/>
                        </a:rPr>
                        <a:t> 31</a:t>
                      </a:r>
                      <a:endParaRPr lang="en-US" sz="14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spcBef>
                          <a:spcPts val="0"/>
                        </a:spcBef>
                        <a:spcAft>
                          <a:spcPts val="0"/>
                        </a:spcAft>
                      </a:pPr>
                      <a:r>
                        <a:rPr lang="en-US" sz="1400">
                          <a:effectLst/>
                        </a:rPr>
                        <a:t> 12</a:t>
                      </a:r>
                      <a:endParaRPr lang="en-US" sz="14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spcBef>
                          <a:spcPts val="0"/>
                        </a:spcBef>
                        <a:spcAft>
                          <a:spcPts val="0"/>
                        </a:spcAft>
                      </a:pPr>
                      <a:r>
                        <a:rPr lang="en-US" sz="1400" dirty="0">
                          <a:effectLst/>
                        </a:rPr>
                        <a:t> $41,746,786</a:t>
                      </a:r>
                      <a:endParaRPr lang="en-US" sz="14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spcBef>
                          <a:spcPts val="0"/>
                        </a:spcBef>
                        <a:spcAft>
                          <a:spcPts val="0"/>
                        </a:spcAft>
                      </a:pPr>
                      <a:r>
                        <a:rPr lang="en-US" sz="1400" dirty="0">
                          <a:effectLst/>
                        </a:rPr>
                        <a:t> $12,500,000</a:t>
                      </a:r>
                      <a:endParaRPr lang="en-US" sz="14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4284749049"/>
                  </a:ext>
                </a:extLst>
              </a:tr>
              <a:tr h="370840">
                <a:tc>
                  <a:txBody>
                    <a:bodyPr/>
                    <a:lstStyle/>
                    <a:p>
                      <a:pPr algn="l"/>
                      <a:r>
                        <a:rPr lang="en-US" sz="1400" dirty="0"/>
                        <a:t>Round 2 – Dec 2023</a:t>
                      </a:r>
                    </a:p>
                  </a:txBody>
                  <a:tcPr anchor="ctr"/>
                </a:tc>
                <a:tc>
                  <a:txBody>
                    <a:bodyPr/>
                    <a:lstStyle/>
                    <a:p>
                      <a:pPr marL="0" marR="0">
                        <a:spcBef>
                          <a:spcPts val="0"/>
                        </a:spcBef>
                        <a:spcAft>
                          <a:spcPts val="0"/>
                        </a:spcAft>
                      </a:pPr>
                      <a:r>
                        <a:rPr lang="en-US" sz="1400" dirty="0">
                          <a:effectLst/>
                        </a:rPr>
                        <a:t> 36</a:t>
                      </a:r>
                      <a:endParaRPr lang="en-US" sz="14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spcBef>
                          <a:spcPts val="0"/>
                        </a:spcBef>
                        <a:spcAft>
                          <a:spcPts val="0"/>
                        </a:spcAft>
                      </a:pPr>
                      <a:r>
                        <a:rPr lang="en-US" sz="1400">
                          <a:effectLst/>
                        </a:rPr>
                        <a:t> 16</a:t>
                      </a:r>
                      <a:endParaRPr lang="en-US" sz="14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spcBef>
                          <a:spcPts val="0"/>
                        </a:spcBef>
                        <a:spcAft>
                          <a:spcPts val="0"/>
                        </a:spcAft>
                      </a:pPr>
                      <a:r>
                        <a:rPr lang="en-US" sz="1400" dirty="0">
                          <a:effectLst/>
                        </a:rPr>
                        <a:t> $28,086,632</a:t>
                      </a:r>
                      <a:endParaRPr lang="en-US" sz="14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spcBef>
                          <a:spcPts val="0"/>
                        </a:spcBef>
                        <a:spcAft>
                          <a:spcPts val="0"/>
                        </a:spcAft>
                      </a:pPr>
                      <a:r>
                        <a:rPr lang="en-US" sz="1400" dirty="0">
                          <a:effectLst/>
                        </a:rPr>
                        <a:t> $12,500,000</a:t>
                      </a:r>
                      <a:endParaRPr lang="en-US" sz="14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42738621"/>
                  </a:ext>
                </a:extLst>
              </a:tr>
              <a:tr h="370840">
                <a:tc>
                  <a:txBody>
                    <a:bodyPr/>
                    <a:lstStyle/>
                    <a:p>
                      <a:pPr algn="l"/>
                      <a:r>
                        <a:rPr lang="en-US" sz="1400" dirty="0"/>
                        <a:t>Round 3 – Aug 2023</a:t>
                      </a:r>
                    </a:p>
                  </a:txBody>
                  <a:tcPr anchor="ctr"/>
                </a:tc>
                <a:tc>
                  <a:txBody>
                    <a:bodyPr/>
                    <a:lstStyle/>
                    <a:p>
                      <a:pPr marL="0" marR="0">
                        <a:spcBef>
                          <a:spcPts val="0"/>
                        </a:spcBef>
                        <a:spcAft>
                          <a:spcPts val="0"/>
                        </a:spcAft>
                      </a:pPr>
                      <a:r>
                        <a:rPr lang="en-US" sz="1400" dirty="0">
                          <a:effectLst/>
                        </a:rPr>
                        <a:t> 23</a:t>
                      </a:r>
                      <a:endParaRPr lang="en-US" sz="14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spcBef>
                          <a:spcPts val="0"/>
                        </a:spcBef>
                        <a:spcAft>
                          <a:spcPts val="0"/>
                        </a:spcAft>
                      </a:pPr>
                      <a:r>
                        <a:rPr lang="en-US" sz="1400">
                          <a:effectLst/>
                        </a:rPr>
                        <a:t> TBD</a:t>
                      </a:r>
                      <a:endParaRPr lang="en-US" sz="14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spcBef>
                          <a:spcPts val="0"/>
                        </a:spcBef>
                        <a:spcAft>
                          <a:spcPts val="0"/>
                        </a:spcAft>
                      </a:pPr>
                      <a:r>
                        <a:rPr lang="en-US" sz="1400" dirty="0">
                          <a:effectLst/>
                        </a:rPr>
                        <a:t> $11,302,689</a:t>
                      </a:r>
                      <a:endParaRPr lang="en-US" sz="14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spcBef>
                          <a:spcPts val="0"/>
                        </a:spcBef>
                        <a:spcAft>
                          <a:spcPts val="0"/>
                        </a:spcAft>
                      </a:pPr>
                      <a:r>
                        <a:rPr lang="en-US" sz="1400">
                          <a:effectLst/>
                        </a:rPr>
                        <a:t> TBD</a:t>
                      </a:r>
                      <a:endParaRPr lang="en-US" sz="14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554526739"/>
                  </a:ext>
                </a:extLst>
              </a:tr>
              <a:tr h="370840">
                <a:tc>
                  <a:txBody>
                    <a:bodyPr/>
                    <a:lstStyle/>
                    <a:p>
                      <a:pPr algn="r"/>
                      <a:r>
                        <a:rPr lang="en-US" sz="1400" b="1" dirty="0"/>
                        <a:t>Totals</a:t>
                      </a:r>
                    </a:p>
                  </a:txBody>
                  <a:tcPr anchor="ctr"/>
                </a:tc>
                <a:tc>
                  <a:txBody>
                    <a:bodyPr/>
                    <a:lstStyle/>
                    <a:p>
                      <a:pPr marL="0" marR="0">
                        <a:spcBef>
                          <a:spcPts val="0"/>
                        </a:spcBef>
                        <a:spcAft>
                          <a:spcPts val="0"/>
                        </a:spcAft>
                      </a:pPr>
                      <a:r>
                        <a:rPr lang="en-US" sz="1400" dirty="0">
                          <a:effectLst/>
                        </a:rPr>
                        <a:t>90 </a:t>
                      </a:r>
                      <a:endParaRPr lang="en-US" sz="14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spcBef>
                          <a:spcPts val="0"/>
                        </a:spcBef>
                        <a:spcAft>
                          <a:spcPts val="0"/>
                        </a:spcAft>
                      </a:pPr>
                      <a:r>
                        <a:rPr lang="en-US" sz="1400" dirty="0">
                          <a:effectLst/>
                        </a:rPr>
                        <a:t> 28</a:t>
                      </a:r>
                      <a:endParaRPr lang="en-US" sz="14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spcBef>
                          <a:spcPts val="0"/>
                        </a:spcBef>
                        <a:spcAft>
                          <a:spcPts val="0"/>
                        </a:spcAft>
                      </a:pPr>
                      <a:r>
                        <a:rPr lang="en-US" sz="1400" dirty="0">
                          <a:effectLst/>
                        </a:rPr>
                        <a:t> $81,136,107</a:t>
                      </a:r>
                      <a:endParaRPr lang="en-US" sz="14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spcBef>
                          <a:spcPts val="0"/>
                        </a:spcBef>
                        <a:spcAft>
                          <a:spcPts val="0"/>
                        </a:spcAft>
                      </a:pPr>
                      <a:r>
                        <a:rPr lang="en-US" sz="1400" dirty="0">
                          <a:effectLst/>
                        </a:rPr>
                        <a:t> $25,000,000</a:t>
                      </a:r>
                      <a:endParaRPr lang="en-US" sz="14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4196930054"/>
                  </a:ext>
                </a:extLst>
              </a:tr>
            </a:tbl>
          </a:graphicData>
        </a:graphic>
      </p:graphicFrame>
      <p:sp>
        <p:nvSpPr>
          <p:cNvPr id="3" name="TextBox 2">
            <a:extLst>
              <a:ext uri="{FF2B5EF4-FFF2-40B4-BE49-F238E27FC236}">
                <a16:creationId xmlns:a16="http://schemas.microsoft.com/office/drawing/2014/main" id="{5396311B-12CB-1012-94DC-49A9EB1C03DC}"/>
              </a:ext>
            </a:extLst>
          </p:cNvPr>
          <p:cNvSpPr txBox="1"/>
          <p:nvPr/>
        </p:nvSpPr>
        <p:spPr>
          <a:xfrm>
            <a:off x="331307" y="795736"/>
            <a:ext cx="6127806" cy="400110"/>
          </a:xfrm>
          <a:prstGeom prst="rect">
            <a:avLst/>
          </a:prstGeom>
          <a:noFill/>
        </p:spPr>
        <p:txBody>
          <a:bodyPr wrap="square" rtlCol="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Aging Infrastructure Grants</a:t>
            </a:r>
          </a:p>
        </p:txBody>
      </p:sp>
      <p:sp>
        <p:nvSpPr>
          <p:cNvPr id="6" name="TextBox 5">
            <a:extLst>
              <a:ext uri="{FF2B5EF4-FFF2-40B4-BE49-F238E27FC236}">
                <a16:creationId xmlns:a16="http://schemas.microsoft.com/office/drawing/2014/main" id="{F32F1430-520D-C6BD-F388-FAEEDE41FC1E}"/>
              </a:ext>
            </a:extLst>
          </p:cNvPr>
          <p:cNvSpPr txBox="1"/>
          <p:nvPr/>
        </p:nvSpPr>
        <p:spPr>
          <a:xfrm>
            <a:off x="331307" y="3888989"/>
            <a:ext cx="6563129" cy="400110"/>
          </a:xfrm>
          <a:prstGeom prst="rect">
            <a:avLst/>
          </a:prstGeom>
          <a:noFill/>
        </p:spPr>
        <p:txBody>
          <a:bodyPr wrap="square" rtlCol="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Flood Grants</a:t>
            </a:r>
          </a:p>
        </p:txBody>
      </p:sp>
      <p:graphicFrame>
        <p:nvGraphicFramePr>
          <p:cNvPr id="8" name="Table 7">
            <a:extLst>
              <a:ext uri="{FF2B5EF4-FFF2-40B4-BE49-F238E27FC236}">
                <a16:creationId xmlns:a16="http://schemas.microsoft.com/office/drawing/2014/main" id="{C821C7F0-055D-1FC1-3A12-E2C2B51FE257}"/>
              </a:ext>
            </a:extLst>
          </p:cNvPr>
          <p:cNvGraphicFramePr>
            <a:graphicFrameLocks noGrp="1"/>
          </p:cNvGraphicFramePr>
          <p:nvPr/>
        </p:nvGraphicFramePr>
        <p:xfrm>
          <a:off x="378474" y="4289099"/>
          <a:ext cx="6080639" cy="1752600"/>
        </p:xfrm>
        <a:graphic>
          <a:graphicData uri="http://schemas.openxmlformats.org/drawingml/2006/table">
            <a:tbl>
              <a:tblPr firstRow="1" bandRow="1">
                <a:tableStyleId>{5C22544A-7EE6-4342-B048-85BDC9FD1C3A}</a:tableStyleId>
              </a:tblPr>
              <a:tblGrid>
                <a:gridCol w="1301736">
                  <a:extLst>
                    <a:ext uri="{9D8B030D-6E8A-4147-A177-3AD203B41FA5}">
                      <a16:colId xmlns:a16="http://schemas.microsoft.com/office/drawing/2014/main" val="351001120"/>
                    </a:ext>
                  </a:extLst>
                </a:gridCol>
                <a:gridCol w="1062990">
                  <a:extLst>
                    <a:ext uri="{9D8B030D-6E8A-4147-A177-3AD203B41FA5}">
                      <a16:colId xmlns:a16="http://schemas.microsoft.com/office/drawing/2014/main" val="3777201059"/>
                    </a:ext>
                  </a:extLst>
                </a:gridCol>
                <a:gridCol w="1131570">
                  <a:extLst>
                    <a:ext uri="{9D8B030D-6E8A-4147-A177-3AD203B41FA5}">
                      <a16:colId xmlns:a16="http://schemas.microsoft.com/office/drawing/2014/main" val="2925529308"/>
                    </a:ext>
                  </a:extLst>
                </a:gridCol>
                <a:gridCol w="1314450">
                  <a:extLst>
                    <a:ext uri="{9D8B030D-6E8A-4147-A177-3AD203B41FA5}">
                      <a16:colId xmlns:a16="http://schemas.microsoft.com/office/drawing/2014/main" val="220563038"/>
                    </a:ext>
                  </a:extLst>
                </a:gridCol>
                <a:gridCol w="1269893">
                  <a:extLst>
                    <a:ext uri="{9D8B030D-6E8A-4147-A177-3AD203B41FA5}">
                      <a16:colId xmlns:a16="http://schemas.microsoft.com/office/drawing/2014/main" val="790011612"/>
                    </a:ext>
                  </a:extLst>
                </a:gridCol>
              </a:tblGrid>
              <a:tr h="370840">
                <a:tc>
                  <a:txBody>
                    <a:bodyPr/>
                    <a:lstStyle/>
                    <a:p>
                      <a:pPr algn="l"/>
                      <a:r>
                        <a:rPr lang="en-US" dirty="0"/>
                        <a:t>Date</a:t>
                      </a:r>
                    </a:p>
                  </a:txBody>
                  <a:tcPr/>
                </a:tc>
                <a:tc>
                  <a:txBody>
                    <a:bodyPr/>
                    <a:lstStyle/>
                    <a:p>
                      <a:pPr algn="l"/>
                      <a:r>
                        <a:rPr lang="en-US" dirty="0"/>
                        <a:t>No. Apps Received</a:t>
                      </a:r>
                    </a:p>
                  </a:txBody>
                  <a:tcPr/>
                </a:tc>
                <a:tc>
                  <a:txBody>
                    <a:bodyPr/>
                    <a:lstStyle/>
                    <a:p>
                      <a:pPr algn="l"/>
                      <a:r>
                        <a:rPr lang="en-US" dirty="0"/>
                        <a:t>No. Apps Approved</a:t>
                      </a:r>
                    </a:p>
                  </a:txBody>
                  <a:tcPr/>
                </a:tc>
                <a:tc>
                  <a:txBody>
                    <a:bodyPr/>
                    <a:lstStyle/>
                    <a:p>
                      <a:pPr algn="l"/>
                      <a:r>
                        <a:rPr lang="en-US" dirty="0"/>
                        <a:t>Funding Requested</a:t>
                      </a:r>
                    </a:p>
                  </a:txBody>
                  <a:tcPr/>
                </a:tc>
                <a:tc>
                  <a:txBody>
                    <a:bodyPr/>
                    <a:lstStyle/>
                    <a:p>
                      <a:pPr algn="l"/>
                      <a:r>
                        <a:rPr lang="en-US" dirty="0"/>
                        <a:t>Funding Awarded</a:t>
                      </a:r>
                    </a:p>
                  </a:txBody>
                  <a:tcPr/>
                </a:tc>
                <a:extLst>
                  <a:ext uri="{0D108BD9-81ED-4DB2-BD59-A6C34878D82A}">
                    <a16:rowId xmlns:a16="http://schemas.microsoft.com/office/drawing/2014/main" val="2752525201"/>
                  </a:ext>
                </a:extLst>
              </a:tr>
              <a:tr h="370840">
                <a:tc>
                  <a:txBody>
                    <a:bodyPr/>
                    <a:lstStyle/>
                    <a:p>
                      <a:pPr marL="0" algn="l" defTabSz="914400" rtl="0" eaLnBrk="1" latinLnBrk="0" hangingPunct="1"/>
                      <a:r>
                        <a:rPr lang="en-US" sz="1400" kern="1200" dirty="0">
                          <a:solidFill>
                            <a:schemeClr val="dk1"/>
                          </a:solidFill>
                          <a:latin typeface="+mn-lt"/>
                          <a:ea typeface="+mn-ea"/>
                          <a:cs typeface="+mn-cs"/>
                        </a:rPr>
                        <a:t>2022</a:t>
                      </a:r>
                    </a:p>
                  </a:txBody>
                  <a:tcPr anchor="ctr"/>
                </a:tc>
                <a:tc>
                  <a:txBody>
                    <a:bodyPr/>
                    <a:lstStyle/>
                    <a:p>
                      <a:pPr marL="0" marR="0" algn="l" defTabSz="914400" rtl="0" eaLnBrk="1" latinLnBrk="0" hangingPunct="1">
                        <a:spcBef>
                          <a:spcPts val="0"/>
                        </a:spcBef>
                        <a:spcAft>
                          <a:spcPts val="0"/>
                        </a:spcAft>
                      </a:pPr>
                      <a:r>
                        <a:rPr lang="en-US" sz="1400" kern="1200" dirty="0">
                          <a:solidFill>
                            <a:schemeClr val="dk1"/>
                          </a:solidFill>
                          <a:latin typeface="+mn-lt"/>
                          <a:ea typeface="+mn-ea"/>
                          <a:cs typeface="+mn-cs"/>
                        </a:rPr>
                        <a:t> 12</a:t>
                      </a:r>
                    </a:p>
                  </a:txBody>
                  <a:tcPr marL="68580" marR="68580" marT="0" marB="0" anchor="ctr"/>
                </a:tc>
                <a:tc>
                  <a:txBody>
                    <a:bodyPr/>
                    <a:lstStyle/>
                    <a:p>
                      <a:pPr marL="0" marR="0" algn="l" defTabSz="914400" rtl="0" eaLnBrk="1" latinLnBrk="0" hangingPunct="1">
                        <a:spcBef>
                          <a:spcPts val="0"/>
                        </a:spcBef>
                        <a:spcAft>
                          <a:spcPts val="0"/>
                        </a:spcAft>
                      </a:pPr>
                      <a:r>
                        <a:rPr lang="en-US" sz="1400" kern="1200">
                          <a:solidFill>
                            <a:schemeClr val="dk1"/>
                          </a:solidFill>
                          <a:latin typeface="+mn-lt"/>
                          <a:ea typeface="+mn-ea"/>
                          <a:cs typeface="+mn-cs"/>
                        </a:rPr>
                        <a:t>10 </a:t>
                      </a:r>
                    </a:p>
                  </a:txBody>
                  <a:tcPr marL="68580" marR="68580" marT="0" marB="0" anchor="ctr"/>
                </a:tc>
                <a:tc>
                  <a:txBody>
                    <a:bodyPr/>
                    <a:lstStyle/>
                    <a:p>
                      <a:pPr marL="0" marR="0" algn="l" defTabSz="914400" rtl="0" eaLnBrk="1" latinLnBrk="0" hangingPunct="1">
                        <a:spcBef>
                          <a:spcPts val="0"/>
                        </a:spcBef>
                        <a:spcAft>
                          <a:spcPts val="0"/>
                        </a:spcAft>
                      </a:pPr>
                      <a:r>
                        <a:rPr lang="en-US" sz="1400" kern="1200" dirty="0">
                          <a:solidFill>
                            <a:schemeClr val="dk1"/>
                          </a:solidFill>
                          <a:latin typeface="+mn-lt"/>
                          <a:ea typeface="+mn-ea"/>
                          <a:cs typeface="+mn-cs"/>
                        </a:rPr>
                        <a:t> $1,075,935</a:t>
                      </a:r>
                    </a:p>
                  </a:txBody>
                  <a:tcPr marL="68580" marR="68580" marT="0" marB="0" anchor="ctr"/>
                </a:tc>
                <a:tc>
                  <a:txBody>
                    <a:bodyPr/>
                    <a:lstStyle/>
                    <a:p>
                      <a:pPr marL="0" marR="0" algn="l" defTabSz="914400" rtl="0" eaLnBrk="1" latinLnBrk="0" hangingPunct="1">
                        <a:spcBef>
                          <a:spcPts val="0"/>
                        </a:spcBef>
                        <a:spcAft>
                          <a:spcPts val="0"/>
                        </a:spcAft>
                      </a:pPr>
                      <a:r>
                        <a:rPr lang="en-US" sz="1400" kern="1200" dirty="0">
                          <a:solidFill>
                            <a:schemeClr val="dk1"/>
                          </a:solidFill>
                          <a:latin typeface="+mn-lt"/>
                          <a:ea typeface="+mn-ea"/>
                          <a:cs typeface="+mn-cs"/>
                        </a:rPr>
                        <a:t> $980,935</a:t>
                      </a:r>
                    </a:p>
                  </a:txBody>
                  <a:tcPr marL="68580" marR="68580" marT="0" marB="0" anchor="ctr"/>
                </a:tc>
                <a:extLst>
                  <a:ext uri="{0D108BD9-81ED-4DB2-BD59-A6C34878D82A}">
                    <a16:rowId xmlns:a16="http://schemas.microsoft.com/office/drawing/2014/main" val="4284749049"/>
                  </a:ext>
                </a:extLst>
              </a:tr>
              <a:tr h="370840">
                <a:tc>
                  <a:txBody>
                    <a:bodyPr/>
                    <a:lstStyle/>
                    <a:p>
                      <a:pPr marL="0" algn="l" defTabSz="914400" rtl="0" eaLnBrk="1" latinLnBrk="0" hangingPunct="1"/>
                      <a:r>
                        <a:rPr lang="en-US" sz="1400" kern="1200" dirty="0">
                          <a:solidFill>
                            <a:schemeClr val="dk1"/>
                          </a:solidFill>
                          <a:latin typeface="+mn-lt"/>
                          <a:ea typeface="+mn-ea"/>
                          <a:cs typeface="+mn-cs"/>
                        </a:rPr>
                        <a:t>2023</a:t>
                      </a:r>
                    </a:p>
                  </a:txBody>
                  <a:tcPr anchor="ctr"/>
                </a:tc>
                <a:tc>
                  <a:txBody>
                    <a:bodyPr/>
                    <a:lstStyle/>
                    <a:p>
                      <a:pPr marL="0" marR="0" algn="l" defTabSz="914400" rtl="0" eaLnBrk="1" latinLnBrk="0" hangingPunct="1">
                        <a:spcBef>
                          <a:spcPts val="0"/>
                        </a:spcBef>
                        <a:spcAft>
                          <a:spcPts val="0"/>
                        </a:spcAft>
                      </a:pPr>
                      <a:r>
                        <a:rPr lang="en-US" sz="1400" kern="1200" dirty="0">
                          <a:solidFill>
                            <a:schemeClr val="dk1"/>
                          </a:solidFill>
                          <a:latin typeface="+mn-lt"/>
                          <a:ea typeface="+mn-ea"/>
                          <a:cs typeface="+mn-cs"/>
                        </a:rPr>
                        <a:t> 14</a:t>
                      </a:r>
                    </a:p>
                  </a:txBody>
                  <a:tcPr marL="68580" marR="68580" marT="0" marB="0" anchor="ctr"/>
                </a:tc>
                <a:tc>
                  <a:txBody>
                    <a:bodyPr/>
                    <a:lstStyle/>
                    <a:p>
                      <a:pPr marL="0" marR="0" algn="l" defTabSz="914400" rtl="0" eaLnBrk="1" latinLnBrk="0" hangingPunct="1">
                        <a:spcBef>
                          <a:spcPts val="0"/>
                        </a:spcBef>
                        <a:spcAft>
                          <a:spcPts val="0"/>
                        </a:spcAft>
                      </a:pPr>
                      <a:r>
                        <a:rPr lang="en-US" sz="1400" kern="1200" dirty="0">
                          <a:solidFill>
                            <a:schemeClr val="dk1"/>
                          </a:solidFill>
                          <a:latin typeface="+mn-lt"/>
                          <a:ea typeface="+mn-ea"/>
                          <a:cs typeface="+mn-cs"/>
                        </a:rPr>
                        <a:t>10</a:t>
                      </a:r>
                    </a:p>
                  </a:txBody>
                  <a:tcPr marL="68580" marR="68580" marT="0" marB="0" anchor="ctr"/>
                </a:tc>
                <a:tc>
                  <a:txBody>
                    <a:bodyPr/>
                    <a:lstStyle/>
                    <a:p>
                      <a:pPr marL="0" marR="0" algn="l" defTabSz="914400" rtl="0" eaLnBrk="1" latinLnBrk="0" hangingPunct="1">
                        <a:spcBef>
                          <a:spcPts val="0"/>
                        </a:spcBef>
                        <a:spcAft>
                          <a:spcPts val="0"/>
                        </a:spcAft>
                      </a:pPr>
                      <a:r>
                        <a:rPr lang="en-US" sz="1400" kern="1200" dirty="0">
                          <a:solidFill>
                            <a:schemeClr val="dk1"/>
                          </a:solidFill>
                          <a:latin typeface="+mn-lt"/>
                          <a:ea typeface="+mn-ea"/>
                          <a:cs typeface="+mn-cs"/>
                        </a:rPr>
                        <a:t> $1,323,958</a:t>
                      </a:r>
                    </a:p>
                  </a:txBody>
                  <a:tcPr marL="68580" marR="68580" marT="0" marB="0" anchor="ctr"/>
                </a:tc>
                <a:tc>
                  <a:txBody>
                    <a:bodyPr/>
                    <a:lstStyle/>
                    <a:p>
                      <a:pPr marL="0" marR="0" algn="l" defTabSz="914400" rtl="0" eaLnBrk="1" latinLnBrk="0" hangingPunct="1">
                        <a:spcBef>
                          <a:spcPts val="0"/>
                        </a:spcBef>
                        <a:spcAft>
                          <a:spcPts val="0"/>
                        </a:spcAft>
                      </a:pPr>
                      <a:r>
                        <a:rPr lang="en-US" sz="1400" kern="1200" dirty="0">
                          <a:solidFill>
                            <a:schemeClr val="dk1"/>
                          </a:solidFill>
                          <a:latin typeface="+mn-lt"/>
                          <a:ea typeface="+mn-ea"/>
                          <a:cs typeface="+mn-cs"/>
                        </a:rPr>
                        <a:t> $1,069,988</a:t>
                      </a:r>
                    </a:p>
                  </a:txBody>
                  <a:tcPr marL="68580" marR="68580" marT="0" marB="0" anchor="ctr"/>
                </a:tc>
                <a:extLst>
                  <a:ext uri="{0D108BD9-81ED-4DB2-BD59-A6C34878D82A}">
                    <a16:rowId xmlns:a16="http://schemas.microsoft.com/office/drawing/2014/main" val="142738621"/>
                  </a:ext>
                </a:extLst>
              </a:tr>
              <a:tr h="370840">
                <a:tc>
                  <a:txBody>
                    <a:bodyPr/>
                    <a:lstStyle/>
                    <a:p>
                      <a:pPr marL="0" algn="r" defTabSz="914400" rtl="0" eaLnBrk="1" latinLnBrk="0" hangingPunct="1"/>
                      <a:r>
                        <a:rPr lang="en-US" sz="1400" b="1" kern="1200" dirty="0">
                          <a:solidFill>
                            <a:schemeClr val="dk1"/>
                          </a:solidFill>
                          <a:latin typeface="+mn-lt"/>
                          <a:ea typeface="+mn-ea"/>
                          <a:cs typeface="+mn-cs"/>
                        </a:rPr>
                        <a:t>Totals</a:t>
                      </a:r>
                    </a:p>
                  </a:txBody>
                  <a:tcPr anchor="ctr"/>
                </a:tc>
                <a:tc>
                  <a:txBody>
                    <a:bodyPr/>
                    <a:lstStyle/>
                    <a:p>
                      <a:pPr marL="0" marR="0" algn="l" defTabSz="914400" rtl="0" eaLnBrk="1" latinLnBrk="0" hangingPunct="1">
                        <a:spcBef>
                          <a:spcPts val="0"/>
                        </a:spcBef>
                        <a:spcAft>
                          <a:spcPts val="0"/>
                        </a:spcAft>
                      </a:pPr>
                      <a:r>
                        <a:rPr lang="en-US" sz="1400" kern="1200">
                          <a:solidFill>
                            <a:schemeClr val="dk1"/>
                          </a:solidFill>
                          <a:latin typeface="+mn-lt"/>
                          <a:ea typeface="+mn-ea"/>
                          <a:cs typeface="+mn-cs"/>
                        </a:rPr>
                        <a:t>26 </a:t>
                      </a:r>
                    </a:p>
                  </a:txBody>
                  <a:tcPr marL="68580" marR="68580" marT="0" marB="0" anchor="ctr"/>
                </a:tc>
                <a:tc>
                  <a:txBody>
                    <a:bodyPr/>
                    <a:lstStyle/>
                    <a:p>
                      <a:pPr marL="0" marR="0" algn="l" defTabSz="914400" rtl="0" eaLnBrk="1" latinLnBrk="0" hangingPunct="1">
                        <a:spcBef>
                          <a:spcPts val="0"/>
                        </a:spcBef>
                        <a:spcAft>
                          <a:spcPts val="0"/>
                        </a:spcAft>
                      </a:pPr>
                      <a:r>
                        <a:rPr lang="en-US" sz="1400" kern="1200" dirty="0">
                          <a:solidFill>
                            <a:schemeClr val="dk1"/>
                          </a:solidFill>
                          <a:latin typeface="+mn-lt"/>
                          <a:ea typeface="+mn-ea"/>
                          <a:cs typeface="+mn-cs"/>
                        </a:rPr>
                        <a:t>20 </a:t>
                      </a:r>
                    </a:p>
                  </a:txBody>
                  <a:tcPr marL="68580" marR="68580" marT="0" marB="0" anchor="ctr"/>
                </a:tc>
                <a:tc>
                  <a:txBody>
                    <a:bodyPr/>
                    <a:lstStyle/>
                    <a:p>
                      <a:pPr marL="0" marR="0" algn="l" defTabSz="914400" rtl="0" eaLnBrk="1" latinLnBrk="0" hangingPunct="1">
                        <a:spcBef>
                          <a:spcPts val="0"/>
                        </a:spcBef>
                        <a:spcAft>
                          <a:spcPts val="0"/>
                        </a:spcAft>
                      </a:pPr>
                      <a:r>
                        <a:rPr lang="en-US" sz="1400" kern="1200" dirty="0">
                          <a:solidFill>
                            <a:schemeClr val="dk1"/>
                          </a:solidFill>
                          <a:latin typeface="+mn-lt"/>
                          <a:ea typeface="+mn-ea"/>
                          <a:cs typeface="+mn-cs"/>
                        </a:rPr>
                        <a:t> $2,399,893</a:t>
                      </a:r>
                    </a:p>
                  </a:txBody>
                  <a:tcPr marL="68580" marR="68580" marT="0" marB="0" anchor="ctr"/>
                </a:tc>
                <a:tc>
                  <a:txBody>
                    <a:bodyPr/>
                    <a:lstStyle/>
                    <a:p>
                      <a:pPr marL="0" marR="0" algn="l" defTabSz="914400" rtl="0" eaLnBrk="1" latinLnBrk="0" hangingPunct="1">
                        <a:spcBef>
                          <a:spcPts val="0"/>
                        </a:spcBef>
                        <a:spcAft>
                          <a:spcPts val="0"/>
                        </a:spcAft>
                      </a:pPr>
                      <a:r>
                        <a:rPr lang="en-US" sz="1400" kern="1200" dirty="0">
                          <a:solidFill>
                            <a:schemeClr val="dk1"/>
                          </a:solidFill>
                          <a:latin typeface="+mn-lt"/>
                          <a:ea typeface="+mn-ea"/>
                          <a:cs typeface="+mn-cs"/>
                        </a:rPr>
                        <a:t> $2,050,923</a:t>
                      </a:r>
                    </a:p>
                  </a:txBody>
                  <a:tcPr marL="68580" marR="68580" marT="0" marB="0" anchor="ctr"/>
                </a:tc>
                <a:extLst>
                  <a:ext uri="{0D108BD9-81ED-4DB2-BD59-A6C34878D82A}">
                    <a16:rowId xmlns:a16="http://schemas.microsoft.com/office/drawing/2014/main" val="4196930054"/>
                  </a:ext>
                </a:extLst>
              </a:tr>
            </a:tbl>
          </a:graphicData>
        </a:graphic>
      </p:graphicFrame>
      <p:graphicFrame>
        <p:nvGraphicFramePr>
          <p:cNvPr id="9" name="Table 8">
            <a:extLst>
              <a:ext uri="{FF2B5EF4-FFF2-40B4-BE49-F238E27FC236}">
                <a16:creationId xmlns:a16="http://schemas.microsoft.com/office/drawing/2014/main" id="{F99FF849-8656-E50D-5FEB-B12459B7AD29}"/>
              </a:ext>
            </a:extLst>
          </p:cNvPr>
          <p:cNvGraphicFramePr>
            <a:graphicFrameLocks noGrp="1"/>
          </p:cNvGraphicFramePr>
          <p:nvPr/>
        </p:nvGraphicFramePr>
        <p:xfrm>
          <a:off x="7258406" y="1211251"/>
          <a:ext cx="4174946" cy="1752600"/>
        </p:xfrm>
        <a:graphic>
          <a:graphicData uri="http://schemas.openxmlformats.org/drawingml/2006/table">
            <a:tbl>
              <a:tblPr firstRow="1" bandRow="1">
                <a:tableStyleId>{5C22544A-7EE6-4342-B048-85BDC9FD1C3A}</a:tableStyleId>
              </a:tblPr>
              <a:tblGrid>
                <a:gridCol w="1108671">
                  <a:extLst>
                    <a:ext uri="{9D8B030D-6E8A-4147-A177-3AD203B41FA5}">
                      <a16:colId xmlns:a16="http://schemas.microsoft.com/office/drawing/2014/main" val="351001120"/>
                    </a:ext>
                  </a:extLst>
                </a:gridCol>
                <a:gridCol w="1425170">
                  <a:extLst>
                    <a:ext uri="{9D8B030D-6E8A-4147-A177-3AD203B41FA5}">
                      <a16:colId xmlns:a16="http://schemas.microsoft.com/office/drawing/2014/main" val="3777201059"/>
                    </a:ext>
                  </a:extLst>
                </a:gridCol>
                <a:gridCol w="1641105">
                  <a:extLst>
                    <a:ext uri="{9D8B030D-6E8A-4147-A177-3AD203B41FA5}">
                      <a16:colId xmlns:a16="http://schemas.microsoft.com/office/drawing/2014/main" val="2925529308"/>
                    </a:ext>
                  </a:extLst>
                </a:gridCol>
              </a:tblGrid>
              <a:tr h="370840">
                <a:tc>
                  <a:txBody>
                    <a:bodyPr/>
                    <a:lstStyle/>
                    <a:p>
                      <a:pPr algn="l"/>
                      <a:r>
                        <a:rPr lang="en-US" dirty="0"/>
                        <a:t>Date</a:t>
                      </a:r>
                    </a:p>
                  </a:txBody>
                  <a:tcPr/>
                </a:tc>
                <a:tc>
                  <a:txBody>
                    <a:bodyPr/>
                    <a:lstStyle/>
                    <a:p>
                      <a:pPr algn="l"/>
                      <a:r>
                        <a:rPr lang="en-US" dirty="0"/>
                        <a:t>No. Apps Received</a:t>
                      </a:r>
                    </a:p>
                  </a:txBody>
                  <a:tcPr/>
                </a:tc>
                <a:tc>
                  <a:txBody>
                    <a:bodyPr/>
                    <a:lstStyle/>
                    <a:p>
                      <a:pPr algn="l"/>
                      <a:r>
                        <a:rPr lang="en-US" dirty="0"/>
                        <a:t>Amount of Loan Approved</a:t>
                      </a:r>
                    </a:p>
                  </a:txBody>
                  <a:tcPr/>
                </a:tc>
                <a:extLst>
                  <a:ext uri="{0D108BD9-81ED-4DB2-BD59-A6C34878D82A}">
                    <a16:rowId xmlns:a16="http://schemas.microsoft.com/office/drawing/2014/main" val="2752525201"/>
                  </a:ext>
                </a:extLst>
              </a:tr>
              <a:tr h="370840">
                <a:tc>
                  <a:txBody>
                    <a:bodyPr/>
                    <a:lstStyle/>
                    <a:p>
                      <a:pPr marL="0" algn="l" defTabSz="914400" rtl="0" eaLnBrk="1" latinLnBrk="0" hangingPunct="1"/>
                      <a:r>
                        <a:rPr lang="en-US" sz="1400" kern="1200" dirty="0">
                          <a:solidFill>
                            <a:schemeClr val="dk1"/>
                          </a:solidFill>
                          <a:latin typeface="+mn-lt"/>
                          <a:ea typeface="+mn-ea"/>
                          <a:cs typeface="+mn-cs"/>
                        </a:rPr>
                        <a:t>2022</a:t>
                      </a:r>
                    </a:p>
                  </a:txBody>
                  <a:tcPr anchor="ctr"/>
                </a:tc>
                <a:tc>
                  <a:txBody>
                    <a:bodyPr/>
                    <a:lstStyle/>
                    <a:p>
                      <a:pPr marL="0" marR="0" algn="l" defTabSz="914400" rtl="0" eaLnBrk="1" latinLnBrk="0" hangingPunct="1">
                        <a:spcBef>
                          <a:spcPts val="0"/>
                        </a:spcBef>
                        <a:spcAft>
                          <a:spcPts val="0"/>
                        </a:spcAft>
                      </a:pPr>
                      <a:r>
                        <a:rPr lang="en-US" sz="1400" kern="1200" dirty="0">
                          <a:solidFill>
                            <a:schemeClr val="dk1"/>
                          </a:solidFill>
                          <a:latin typeface="+mn-lt"/>
                          <a:ea typeface="+mn-ea"/>
                          <a:cs typeface="+mn-cs"/>
                        </a:rPr>
                        <a:t> 12</a:t>
                      </a:r>
                    </a:p>
                  </a:txBody>
                  <a:tcPr marL="68580" marR="68580" marT="0" marB="0" anchor="ctr"/>
                </a:tc>
                <a:tc>
                  <a:txBody>
                    <a:bodyPr/>
                    <a:lstStyle/>
                    <a:p>
                      <a:pPr marL="0" marR="0" algn="l" defTabSz="914400" rtl="0" eaLnBrk="1" latinLnBrk="0" hangingPunct="1">
                        <a:spcBef>
                          <a:spcPts val="0"/>
                        </a:spcBef>
                        <a:spcAft>
                          <a:spcPts val="0"/>
                        </a:spcAft>
                      </a:pPr>
                      <a:r>
                        <a:rPr lang="en-US" sz="1400" kern="1200" dirty="0">
                          <a:solidFill>
                            <a:schemeClr val="dk1"/>
                          </a:solidFill>
                          <a:latin typeface="+mn-lt"/>
                          <a:ea typeface="+mn-ea"/>
                          <a:cs typeface="+mn-cs"/>
                        </a:rPr>
                        <a:t>$19,614,720</a:t>
                      </a:r>
                    </a:p>
                  </a:txBody>
                  <a:tcPr marL="68580" marR="68580" marT="0" marB="0" anchor="ctr"/>
                </a:tc>
                <a:extLst>
                  <a:ext uri="{0D108BD9-81ED-4DB2-BD59-A6C34878D82A}">
                    <a16:rowId xmlns:a16="http://schemas.microsoft.com/office/drawing/2014/main" val="4284749049"/>
                  </a:ext>
                </a:extLst>
              </a:tr>
              <a:tr h="370840">
                <a:tc>
                  <a:txBody>
                    <a:bodyPr/>
                    <a:lstStyle/>
                    <a:p>
                      <a:pPr marL="0" algn="l" defTabSz="914400" rtl="0" eaLnBrk="1" latinLnBrk="0" hangingPunct="1"/>
                      <a:r>
                        <a:rPr lang="en-US" sz="1400" kern="1200" dirty="0">
                          <a:solidFill>
                            <a:schemeClr val="dk1"/>
                          </a:solidFill>
                          <a:latin typeface="+mn-lt"/>
                          <a:ea typeface="+mn-ea"/>
                          <a:cs typeface="+mn-cs"/>
                        </a:rPr>
                        <a:t>2023</a:t>
                      </a:r>
                    </a:p>
                  </a:txBody>
                  <a:tcPr anchor="ctr"/>
                </a:tc>
                <a:tc>
                  <a:txBody>
                    <a:bodyPr/>
                    <a:lstStyle/>
                    <a:p>
                      <a:pPr marL="0" marR="0" algn="l" defTabSz="914400" rtl="0" eaLnBrk="1" latinLnBrk="0" hangingPunct="1">
                        <a:spcBef>
                          <a:spcPts val="0"/>
                        </a:spcBef>
                        <a:spcAft>
                          <a:spcPts val="0"/>
                        </a:spcAft>
                      </a:pPr>
                      <a:r>
                        <a:rPr lang="en-US" sz="1400" kern="1200" dirty="0">
                          <a:solidFill>
                            <a:schemeClr val="dk1"/>
                          </a:solidFill>
                          <a:latin typeface="+mn-lt"/>
                          <a:ea typeface="+mn-ea"/>
                          <a:cs typeface="+mn-cs"/>
                        </a:rPr>
                        <a:t> 8</a:t>
                      </a:r>
                    </a:p>
                  </a:txBody>
                  <a:tcPr marL="68580" marR="68580" marT="0" marB="0" anchor="ctr"/>
                </a:tc>
                <a:tc>
                  <a:txBody>
                    <a:bodyPr/>
                    <a:lstStyle/>
                    <a:p>
                      <a:pPr marL="0" marR="0" algn="l" defTabSz="914400" rtl="0" eaLnBrk="1" latinLnBrk="0" hangingPunct="1">
                        <a:spcBef>
                          <a:spcPts val="0"/>
                        </a:spcBef>
                        <a:spcAft>
                          <a:spcPts val="0"/>
                        </a:spcAft>
                      </a:pPr>
                      <a:r>
                        <a:rPr lang="en-US" sz="1400" kern="1200" dirty="0">
                          <a:solidFill>
                            <a:schemeClr val="dk1"/>
                          </a:solidFill>
                          <a:latin typeface="+mn-lt"/>
                          <a:ea typeface="+mn-ea"/>
                          <a:cs typeface="+mn-cs"/>
                        </a:rPr>
                        <a:t>$20,114,500 </a:t>
                      </a:r>
                    </a:p>
                  </a:txBody>
                  <a:tcPr marL="68580" marR="68580" marT="0" marB="0" anchor="ctr"/>
                </a:tc>
                <a:extLst>
                  <a:ext uri="{0D108BD9-81ED-4DB2-BD59-A6C34878D82A}">
                    <a16:rowId xmlns:a16="http://schemas.microsoft.com/office/drawing/2014/main" val="142738621"/>
                  </a:ext>
                </a:extLst>
              </a:tr>
              <a:tr h="370840">
                <a:tc>
                  <a:txBody>
                    <a:bodyPr/>
                    <a:lstStyle/>
                    <a:p>
                      <a:pPr marL="0" algn="r" defTabSz="914400" rtl="0" eaLnBrk="1" latinLnBrk="0" hangingPunct="1"/>
                      <a:r>
                        <a:rPr lang="en-US" sz="1400" b="1" kern="1200" dirty="0">
                          <a:solidFill>
                            <a:schemeClr val="dk1"/>
                          </a:solidFill>
                          <a:latin typeface="+mn-lt"/>
                          <a:ea typeface="+mn-ea"/>
                          <a:cs typeface="+mn-cs"/>
                        </a:rPr>
                        <a:t>Totals</a:t>
                      </a:r>
                    </a:p>
                  </a:txBody>
                  <a:tcPr anchor="ctr"/>
                </a:tc>
                <a:tc>
                  <a:txBody>
                    <a:bodyPr/>
                    <a:lstStyle/>
                    <a:p>
                      <a:pPr marL="0" marR="0" algn="l" defTabSz="914400" rtl="0" eaLnBrk="1" latinLnBrk="0" hangingPunct="1">
                        <a:spcBef>
                          <a:spcPts val="0"/>
                        </a:spcBef>
                        <a:spcAft>
                          <a:spcPts val="0"/>
                        </a:spcAft>
                      </a:pPr>
                      <a:r>
                        <a:rPr lang="en-US" sz="1400" kern="1200" dirty="0">
                          <a:solidFill>
                            <a:schemeClr val="dk1"/>
                          </a:solidFill>
                          <a:latin typeface="+mn-lt"/>
                          <a:ea typeface="+mn-ea"/>
                          <a:cs typeface="+mn-cs"/>
                        </a:rPr>
                        <a:t> 20</a:t>
                      </a:r>
                    </a:p>
                  </a:txBody>
                  <a:tcPr marL="68580" marR="68580" marT="0" marB="0" anchor="ctr"/>
                </a:tc>
                <a:tc>
                  <a:txBody>
                    <a:bodyPr/>
                    <a:lstStyle/>
                    <a:p>
                      <a:pPr marL="0" marR="0" algn="l" defTabSz="914400" rtl="0" eaLnBrk="1" latinLnBrk="0" hangingPunct="1">
                        <a:spcBef>
                          <a:spcPts val="0"/>
                        </a:spcBef>
                        <a:spcAft>
                          <a:spcPts val="0"/>
                        </a:spcAft>
                      </a:pPr>
                      <a:r>
                        <a:rPr lang="en-US" sz="1400" kern="1200" dirty="0">
                          <a:solidFill>
                            <a:schemeClr val="dk1"/>
                          </a:solidFill>
                          <a:latin typeface="+mn-lt"/>
                          <a:ea typeface="+mn-ea"/>
                          <a:cs typeface="+mn-cs"/>
                        </a:rPr>
                        <a:t>$40,429,220</a:t>
                      </a:r>
                    </a:p>
                  </a:txBody>
                  <a:tcPr marL="68580" marR="68580" marT="0" marB="0" anchor="ctr"/>
                </a:tc>
                <a:extLst>
                  <a:ext uri="{0D108BD9-81ED-4DB2-BD59-A6C34878D82A}">
                    <a16:rowId xmlns:a16="http://schemas.microsoft.com/office/drawing/2014/main" val="4196930054"/>
                  </a:ext>
                </a:extLst>
              </a:tr>
            </a:tbl>
          </a:graphicData>
        </a:graphic>
      </p:graphicFrame>
      <p:sp>
        <p:nvSpPr>
          <p:cNvPr id="12" name="TextBox 11">
            <a:extLst>
              <a:ext uri="{FF2B5EF4-FFF2-40B4-BE49-F238E27FC236}">
                <a16:creationId xmlns:a16="http://schemas.microsoft.com/office/drawing/2014/main" id="{F9176871-B8CA-2F25-9407-125773F6C22C}"/>
              </a:ext>
            </a:extLst>
          </p:cNvPr>
          <p:cNvSpPr txBox="1"/>
          <p:nvPr/>
        </p:nvSpPr>
        <p:spPr>
          <a:xfrm>
            <a:off x="7258405" y="795106"/>
            <a:ext cx="3375654" cy="400110"/>
          </a:xfrm>
          <a:prstGeom prst="rect">
            <a:avLst/>
          </a:prstGeom>
          <a:noFill/>
        </p:spPr>
        <p:txBody>
          <a:bodyPr wrap="square" rtlCol="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Loans</a:t>
            </a:r>
          </a:p>
        </p:txBody>
      </p:sp>
      <p:sp>
        <p:nvSpPr>
          <p:cNvPr id="4" name="Slide Number Placeholder 3">
            <a:extLst>
              <a:ext uri="{FF2B5EF4-FFF2-40B4-BE49-F238E27FC236}">
                <a16:creationId xmlns:a16="http://schemas.microsoft.com/office/drawing/2014/main" id="{DF704E25-2A18-F64C-4D21-921E87C0C9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3442-37DD-438D-9E48-8265FF4AB4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572ED0F5-2EC3-8B42-3CB7-12BD3D4E6195}"/>
              </a:ext>
            </a:extLst>
          </p:cNvPr>
          <p:cNvSpPr txBox="1">
            <a:spLocks/>
          </p:cNvSpPr>
          <p:nvPr/>
        </p:nvSpPr>
        <p:spPr>
          <a:xfrm>
            <a:off x="0" y="0"/>
            <a:ext cx="12192000" cy="704545"/>
          </a:xfrm>
          <a:prstGeom prst="rect">
            <a:avLst/>
          </a:prstGeom>
          <a:solidFill>
            <a:schemeClr val="accent5">
              <a:lumMod val="50000"/>
            </a:schemeClr>
          </a:solidFill>
          <a:ln w="28575">
            <a:noFill/>
          </a:ln>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Light" panose="020F0302020204030204"/>
                <a:ea typeface="+mj-ea"/>
                <a:cs typeface="Times New Roman" panose="02020603050405020304" pitchFamily="18" charset="0"/>
              </a:rPr>
              <a:t> IWRB Financial Assistance Program Activity</a:t>
            </a:r>
          </a:p>
        </p:txBody>
      </p:sp>
    </p:spTree>
    <p:extLst>
      <p:ext uri="{BB962C8B-B14F-4D97-AF65-F5344CB8AC3E}">
        <p14:creationId xmlns:p14="http://schemas.microsoft.com/office/powerpoint/2010/main" val="30411051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02443C-73B6-737E-0C1C-58F8474DACE2}"/>
              </a:ext>
            </a:extLst>
          </p:cNvPr>
          <p:cNvSpPr>
            <a:spLocks noGrp="1"/>
          </p:cNvSpPr>
          <p:nvPr>
            <p:ph idx="1"/>
          </p:nvPr>
        </p:nvSpPr>
        <p:spPr>
          <a:xfrm>
            <a:off x="454997" y="945346"/>
            <a:ext cx="5818582" cy="5367990"/>
          </a:xfrm>
        </p:spPr>
        <p:txBody>
          <a:bodyPr>
            <a:noAutofit/>
          </a:bodyPr>
          <a:lstStyle/>
          <a:p>
            <a:pPr marL="228600" lvl="1">
              <a:lnSpc>
                <a:spcPct val="100000"/>
              </a:lnSpc>
              <a:spcBef>
                <a:spcPts val="1000"/>
              </a:spcBef>
            </a:pPr>
            <a:r>
              <a:rPr lang="en-US" dirty="0">
                <a:solidFill>
                  <a:schemeClr val="bg1"/>
                </a:solidFill>
              </a:rPr>
              <a:t>ESPA Aquifer Recharge</a:t>
            </a:r>
          </a:p>
          <a:p>
            <a:pPr marL="228600" lvl="1">
              <a:lnSpc>
                <a:spcPct val="100000"/>
              </a:lnSpc>
              <a:spcBef>
                <a:spcPts val="1000"/>
              </a:spcBef>
            </a:pPr>
            <a:r>
              <a:rPr lang="en-US" dirty="0">
                <a:solidFill>
                  <a:schemeClr val="bg1"/>
                </a:solidFill>
              </a:rPr>
              <a:t>Cooperative Cloud Seeding (with Idaho Power &amp; water users)</a:t>
            </a:r>
          </a:p>
          <a:p>
            <a:pPr marL="228600" lvl="1">
              <a:lnSpc>
                <a:spcPct val="100000"/>
              </a:lnSpc>
              <a:spcBef>
                <a:spcPts val="1000"/>
              </a:spcBef>
            </a:pPr>
            <a:r>
              <a:rPr lang="en-US" dirty="0">
                <a:solidFill>
                  <a:schemeClr val="bg1"/>
                </a:solidFill>
              </a:rPr>
              <a:t>MHAFB Sustainable Water Project (with US Air Force)</a:t>
            </a:r>
          </a:p>
          <a:p>
            <a:pPr marL="228600" lvl="1">
              <a:lnSpc>
                <a:spcPct val="100000"/>
              </a:lnSpc>
              <a:spcBef>
                <a:spcPts val="1000"/>
              </a:spcBef>
            </a:pPr>
            <a:r>
              <a:rPr lang="en-US" dirty="0">
                <a:solidFill>
                  <a:schemeClr val="bg1"/>
                </a:solidFill>
              </a:rPr>
              <a:t>Anderson Ranch Dam Raise (with US Bureau of Reclamation)</a:t>
            </a:r>
          </a:p>
          <a:p>
            <a:pPr marL="228600" lvl="1">
              <a:lnSpc>
                <a:spcPct val="100000"/>
              </a:lnSpc>
              <a:spcBef>
                <a:spcPts val="1000"/>
              </a:spcBef>
            </a:pPr>
            <a:r>
              <a:rPr lang="en-US" dirty="0">
                <a:solidFill>
                  <a:schemeClr val="bg1"/>
                </a:solidFill>
              </a:rPr>
              <a:t>Priest Lake –Thorofare and Outlet Dam</a:t>
            </a:r>
          </a:p>
          <a:p>
            <a:pPr marL="228600" lvl="1">
              <a:lnSpc>
                <a:spcPct val="100000"/>
              </a:lnSpc>
              <a:spcBef>
                <a:spcPts val="1000"/>
              </a:spcBef>
            </a:pPr>
            <a:r>
              <a:rPr lang="en-US" dirty="0">
                <a:solidFill>
                  <a:schemeClr val="bg1"/>
                </a:solidFill>
              </a:rPr>
              <a:t>Lemhi Basin Settlement</a:t>
            </a:r>
          </a:p>
          <a:p>
            <a:pPr marL="228600" lvl="1">
              <a:lnSpc>
                <a:spcPct val="100000"/>
              </a:lnSpc>
              <a:spcBef>
                <a:spcPts val="1000"/>
              </a:spcBef>
            </a:pPr>
            <a:r>
              <a:rPr lang="en-US" dirty="0">
                <a:solidFill>
                  <a:schemeClr val="bg1"/>
                </a:solidFill>
              </a:rPr>
              <a:t>Bear Lake</a:t>
            </a:r>
          </a:p>
          <a:p>
            <a:pPr marL="228600" lvl="1">
              <a:lnSpc>
                <a:spcPct val="100000"/>
              </a:lnSpc>
              <a:spcBef>
                <a:spcPts val="1000"/>
              </a:spcBef>
            </a:pPr>
            <a:r>
              <a:rPr lang="en-US" dirty="0">
                <a:solidFill>
                  <a:schemeClr val="bg1"/>
                </a:solidFill>
              </a:rPr>
              <a:t>Other Priority List projects not yet funded</a:t>
            </a:r>
          </a:p>
          <a:p>
            <a:pPr marL="457200" lvl="1" indent="0">
              <a:buNone/>
            </a:pPr>
            <a:endParaRPr lang="en-US" dirty="0"/>
          </a:p>
        </p:txBody>
      </p:sp>
      <p:pic>
        <p:nvPicPr>
          <p:cNvPr id="7" name="Picture 6" descr="A snow covered road with a machine in the foreground&#10;&#10;Description automatically generated">
            <a:extLst>
              <a:ext uri="{FF2B5EF4-FFF2-40B4-BE49-F238E27FC236}">
                <a16:creationId xmlns:a16="http://schemas.microsoft.com/office/drawing/2014/main" id="{7330FFCF-3401-38F2-6766-555A5466A3A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002633" y="2464217"/>
            <a:ext cx="4332719" cy="3263219"/>
          </a:xfrm>
          <a:prstGeom prst="rect">
            <a:avLst/>
          </a:prstGeom>
        </p:spPr>
      </p:pic>
      <p:sp>
        <p:nvSpPr>
          <p:cNvPr id="9" name="TextBox 8">
            <a:extLst>
              <a:ext uri="{FF2B5EF4-FFF2-40B4-BE49-F238E27FC236}">
                <a16:creationId xmlns:a16="http://schemas.microsoft.com/office/drawing/2014/main" id="{EA91151C-8E7C-DFEC-BF98-5D6F9EA5D08F}"/>
              </a:ext>
            </a:extLst>
          </p:cNvPr>
          <p:cNvSpPr txBox="1"/>
          <p:nvPr/>
        </p:nvSpPr>
        <p:spPr>
          <a:xfrm>
            <a:off x="7002633" y="5727436"/>
            <a:ext cx="43327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Thorofare/Breakwater Construction at Priest Lake</a:t>
            </a:r>
          </a:p>
        </p:txBody>
      </p:sp>
      <p:sp>
        <p:nvSpPr>
          <p:cNvPr id="2" name="Title 1">
            <a:extLst>
              <a:ext uri="{FF2B5EF4-FFF2-40B4-BE49-F238E27FC236}">
                <a16:creationId xmlns:a16="http://schemas.microsoft.com/office/drawing/2014/main" id="{590FCA2A-EB35-26ED-AB83-686D99409EA8}"/>
              </a:ext>
            </a:extLst>
          </p:cNvPr>
          <p:cNvSpPr txBox="1">
            <a:spLocks/>
          </p:cNvSpPr>
          <p:nvPr/>
        </p:nvSpPr>
        <p:spPr>
          <a:xfrm>
            <a:off x="0" y="0"/>
            <a:ext cx="12192000" cy="704545"/>
          </a:xfrm>
          <a:prstGeom prst="rect">
            <a:avLst/>
          </a:prstGeom>
          <a:solidFill>
            <a:schemeClr val="accent5">
              <a:lumMod val="50000"/>
            </a:schemeClr>
          </a:solidFill>
          <a:ln w="28575">
            <a:noFill/>
          </a:ln>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Light" panose="020F0302020204030204"/>
                <a:ea typeface="+mj-ea"/>
                <a:cs typeface="Times New Roman" panose="02020603050405020304" pitchFamily="18" charset="0"/>
              </a:rPr>
              <a:t> IWRB Regional Water Sustainability State-Led Projects</a:t>
            </a:r>
          </a:p>
        </p:txBody>
      </p:sp>
    </p:spTree>
    <p:extLst>
      <p:ext uri="{BB962C8B-B14F-4D97-AF65-F5344CB8AC3E}">
        <p14:creationId xmlns:p14="http://schemas.microsoft.com/office/powerpoint/2010/main" val="32711645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116D8-5720-8DC1-FED0-4AB85867E1B8}"/>
              </a:ext>
            </a:extLst>
          </p:cNvPr>
          <p:cNvSpPr>
            <a:spLocks noGrp="1"/>
          </p:cNvSpPr>
          <p:nvPr>
            <p:ph idx="1"/>
          </p:nvPr>
        </p:nvSpPr>
        <p:spPr>
          <a:xfrm>
            <a:off x="212424" y="839898"/>
            <a:ext cx="6418963" cy="5123580"/>
          </a:xfrm>
        </p:spPr>
        <p:txBody>
          <a:bodyPr>
            <a:noAutofit/>
          </a:bodyPr>
          <a:lstStyle/>
          <a:p>
            <a:pPr marL="228600" lvl="1">
              <a:lnSpc>
                <a:spcPct val="110000"/>
              </a:lnSpc>
              <a:spcBef>
                <a:spcPts val="1000"/>
              </a:spcBef>
            </a:pPr>
            <a:r>
              <a:rPr lang="en-US" dirty="0">
                <a:solidFill>
                  <a:schemeClr val="bg1"/>
                </a:solidFill>
              </a:rPr>
              <a:t>Gooding – Little Wood River Channel</a:t>
            </a:r>
          </a:p>
          <a:p>
            <a:pPr marL="228600" lvl="1">
              <a:lnSpc>
                <a:spcPct val="110000"/>
              </a:lnSpc>
              <a:spcBef>
                <a:spcPts val="1000"/>
              </a:spcBef>
            </a:pPr>
            <a:r>
              <a:rPr lang="en-US" dirty="0">
                <a:solidFill>
                  <a:schemeClr val="bg1"/>
                </a:solidFill>
              </a:rPr>
              <a:t>Nampa Wastewater-to-Irrigation Reuse	  </a:t>
            </a:r>
          </a:p>
          <a:p>
            <a:pPr marL="228600" lvl="1">
              <a:lnSpc>
                <a:spcPct val="110000"/>
              </a:lnSpc>
              <a:spcBef>
                <a:spcPts val="1000"/>
              </a:spcBef>
            </a:pPr>
            <a:r>
              <a:rPr lang="en-US" dirty="0">
                <a:solidFill>
                  <a:schemeClr val="bg1"/>
                </a:solidFill>
              </a:rPr>
              <a:t>Raft River Pipeline				     </a:t>
            </a:r>
          </a:p>
          <a:p>
            <a:pPr marL="228600" lvl="1">
              <a:lnSpc>
                <a:spcPct val="110000"/>
              </a:lnSpc>
              <a:spcBef>
                <a:spcPts val="1000"/>
              </a:spcBef>
            </a:pPr>
            <a:r>
              <a:rPr lang="en-US" dirty="0">
                <a:solidFill>
                  <a:schemeClr val="bg1"/>
                </a:solidFill>
              </a:rPr>
              <a:t>Palouse Basin Aquifer Supply Planning	    </a:t>
            </a:r>
          </a:p>
          <a:p>
            <a:pPr marL="228600" lvl="1">
              <a:lnSpc>
                <a:spcPct val="110000"/>
              </a:lnSpc>
              <a:spcBef>
                <a:spcPts val="1000"/>
              </a:spcBef>
            </a:pPr>
            <a:r>
              <a:rPr lang="en-US" dirty="0">
                <a:solidFill>
                  <a:schemeClr val="bg1"/>
                </a:solidFill>
              </a:rPr>
              <a:t>Lost Valley Reservoir Expansion Planning</a:t>
            </a:r>
          </a:p>
          <a:p>
            <a:pPr marL="228600" lvl="1">
              <a:lnSpc>
                <a:spcPct val="110000"/>
              </a:lnSpc>
              <a:spcBef>
                <a:spcPts val="1000"/>
              </a:spcBef>
            </a:pPr>
            <a:r>
              <a:rPr lang="en-US" dirty="0">
                <a:solidFill>
                  <a:schemeClr val="bg1"/>
                </a:solidFill>
              </a:rPr>
              <a:t>North Fremont Canals</a:t>
            </a:r>
          </a:p>
          <a:p>
            <a:pPr marL="228600" lvl="1">
              <a:lnSpc>
                <a:spcPct val="110000"/>
              </a:lnSpc>
              <a:spcBef>
                <a:spcPts val="1000"/>
              </a:spcBef>
            </a:pPr>
            <a:r>
              <a:rPr lang="en-US" dirty="0">
                <a:solidFill>
                  <a:schemeClr val="bg1"/>
                </a:solidFill>
              </a:rPr>
              <a:t>American Falls Spillway</a:t>
            </a:r>
          </a:p>
          <a:p>
            <a:pPr marL="228600" lvl="1">
              <a:lnSpc>
                <a:spcPct val="110000"/>
              </a:lnSpc>
              <a:spcBef>
                <a:spcPts val="1000"/>
              </a:spcBef>
            </a:pPr>
            <a:r>
              <a:rPr lang="en-US" dirty="0">
                <a:solidFill>
                  <a:schemeClr val="bg1"/>
                </a:solidFill>
              </a:rPr>
              <a:t>New York Canal Rehabilitation</a:t>
            </a:r>
          </a:p>
          <a:p>
            <a:pPr marL="228600" lvl="1">
              <a:lnSpc>
                <a:spcPct val="110000"/>
              </a:lnSpc>
              <a:spcBef>
                <a:spcPts val="1000"/>
              </a:spcBef>
            </a:pPr>
            <a:r>
              <a:rPr lang="en-US" dirty="0" err="1">
                <a:solidFill>
                  <a:schemeClr val="bg1"/>
                </a:solidFill>
              </a:rPr>
              <a:t>Ririe</a:t>
            </a:r>
            <a:r>
              <a:rPr lang="en-US" dirty="0">
                <a:solidFill>
                  <a:schemeClr val="bg1"/>
                </a:solidFill>
              </a:rPr>
              <a:t> Reservoir Rule Curves Analysis</a:t>
            </a:r>
          </a:p>
          <a:p>
            <a:pPr marL="228600" lvl="1">
              <a:lnSpc>
                <a:spcPct val="110000"/>
              </a:lnSpc>
              <a:spcBef>
                <a:spcPts val="1000"/>
              </a:spcBef>
            </a:pPr>
            <a:r>
              <a:rPr lang="en-US" dirty="0">
                <a:solidFill>
                  <a:schemeClr val="bg1"/>
                </a:solidFill>
              </a:rPr>
              <a:t>Other Priority List projects not yet funded	</a:t>
            </a:r>
            <a:r>
              <a:rPr lang="en-US" u="sng" kern="100" dirty="0">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pic>
        <p:nvPicPr>
          <p:cNvPr id="6" name="Picture 5" descr="A screenshot of a computer&#10;&#10;Description automatically generated">
            <a:extLst>
              <a:ext uri="{FF2B5EF4-FFF2-40B4-BE49-F238E27FC236}">
                <a16:creationId xmlns:a16="http://schemas.microsoft.com/office/drawing/2014/main" id="{32EED17C-FB8E-BECE-E147-740EBF453DF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895680" y="970059"/>
            <a:ext cx="4983555" cy="3729162"/>
          </a:xfrm>
          <a:prstGeom prst="rect">
            <a:avLst/>
          </a:prstGeom>
        </p:spPr>
      </p:pic>
      <p:sp>
        <p:nvSpPr>
          <p:cNvPr id="7" name="TextBox 6">
            <a:extLst>
              <a:ext uri="{FF2B5EF4-FFF2-40B4-BE49-F238E27FC236}">
                <a16:creationId xmlns:a16="http://schemas.microsoft.com/office/drawing/2014/main" id="{7213699D-EDB6-A435-B7EF-91BA559C7026}"/>
              </a:ext>
            </a:extLst>
          </p:cNvPr>
          <p:cNvSpPr txBox="1"/>
          <p:nvPr/>
        </p:nvSpPr>
        <p:spPr>
          <a:xfrm>
            <a:off x="6808405" y="4699221"/>
            <a:ext cx="410094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American Falls Dam Spillway Repair</a:t>
            </a:r>
          </a:p>
        </p:txBody>
      </p:sp>
      <p:sp>
        <p:nvSpPr>
          <p:cNvPr id="4" name="Title 1">
            <a:extLst>
              <a:ext uri="{FF2B5EF4-FFF2-40B4-BE49-F238E27FC236}">
                <a16:creationId xmlns:a16="http://schemas.microsoft.com/office/drawing/2014/main" id="{743DFD7B-4383-68E5-BBFA-A5D6F1553E57}"/>
              </a:ext>
            </a:extLst>
          </p:cNvPr>
          <p:cNvSpPr txBox="1">
            <a:spLocks/>
          </p:cNvSpPr>
          <p:nvPr/>
        </p:nvSpPr>
        <p:spPr>
          <a:xfrm>
            <a:off x="0" y="0"/>
            <a:ext cx="12192000" cy="704545"/>
          </a:xfrm>
          <a:prstGeom prst="rect">
            <a:avLst/>
          </a:prstGeom>
          <a:solidFill>
            <a:schemeClr val="accent5">
              <a:lumMod val="50000"/>
            </a:schemeClr>
          </a:solidFill>
          <a:ln w="28575">
            <a:noFill/>
          </a:ln>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Light" panose="020F0302020204030204"/>
                <a:ea typeface="+mj-ea"/>
                <a:cs typeface="Times New Roman" panose="02020603050405020304" pitchFamily="18" charset="0"/>
              </a:rPr>
              <a:t> IWRB Regional Water Sustainability State – Led by Others</a:t>
            </a:r>
          </a:p>
        </p:txBody>
      </p:sp>
    </p:spTree>
    <p:extLst>
      <p:ext uri="{BB962C8B-B14F-4D97-AF65-F5344CB8AC3E}">
        <p14:creationId xmlns:p14="http://schemas.microsoft.com/office/powerpoint/2010/main" val="34447438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72BA0-BE89-0230-B450-6C611E59BD22}"/>
              </a:ext>
            </a:extLst>
          </p:cNvPr>
          <p:cNvSpPr>
            <a:spLocks noGrp="1"/>
          </p:cNvSpPr>
          <p:nvPr>
            <p:ph type="title"/>
          </p:nvPr>
        </p:nvSpPr>
        <p:spPr>
          <a:xfrm>
            <a:off x="4534270" y="136523"/>
            <a:ext cx="7657730" cy="1028668"/>
          </a:xfrm>
        </p:spPr>
        <p:txBody>
          <a:bodyPr/>
          <a:lstStyle/>
          <a:p>
            <a:r>
              <a:rPr lang="en-US" dirty="0">
                <a:solidFill>
                  <a:schemeClr val="bg1"/>
                </a:solidFill>
              </a:rPr>
              <a:t>IWRB Programs and Projects</a:t>
            </a:r>
          </a:p>
        </p:txBody>
      </p:sp>
      <p:sp>
        <p:nvSpPr>
          <p:cNvPr id="4" name="Slide Number Placeholder 3">
            <a:extLst>
              <a:ext uri="{FF2B5EF4-FFF2-40B4-BE49-F238E27FC236}">
                <a16:creationId xmlns:a16="http://schemas.microsoft.com/office/drawing/2014/main" id="{351857FA-3A03-3B8A-5D5D-532EED9825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3442-37DD-438D-9E48-8265FF4AB4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821A2688-045D-BF48-2696-0313DFB1E31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67563" y="163209"/>
            <a:ext cx="3754642" cy="598849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1B27D3F-08CE-240F-DB5C-BD5A308DE489}"/>
              </a:ext>
            </a:extLst>
          </p:cNvPr>
          <p:cNvSpPr txBox="1"/>
          <p:nvPr/>
        </p:nvSpPr>
        <p:spPr>
          <a:xfrm>
            <a:off x="4122205" y="5220877"/>
            <a:ext cx="298025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Idaho Water Resource Board Programs, Projects &amp; Initiatives Map</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A36D3E0-2A22-5E5E-F500-815B1DC9E4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7122" y="1171240"/>
            <a:ext cx="4006678" cy="5185112"/>
          </a:xfrm>
          <a:prstGeom prst="rect">
            <a:avLst/>
          </a:prstGeom>
        </p:spPr>
      </p:pic>
      <p:sp>
        <p:nvSpPr>
          <p:cNvPr id="3" name="Oval 2">
            <a:extLst>
              <a:ext uri="{FF2B5EF4-FFF2-40B4-BE49-F238E27FC236}">
                <a16:creationId xmlns:a16="http://schemas.microsoft.com/office/drawing/2014/main" id="{E9E67C5D-A4A1-8771-049B-E2A58F8D6BCD}"/>
              </a:ext>
            </a:extLst>
          </p:cNvPr>
          <p:cNvSpPr/>
          <p:nvPr/>
        </p:nvSpPr>
        <p:spPr>
          <a:xfrm>
            <a:off x="4194178" y="2699561"/>
            <a:ext cx="230588" cy="214685"/>
          </a:xfrm>
          <a:prstGeom prst="ellipse">
            <a:avLst/>
          </a:prstGeom>
          <a:solidFill>
            <a:srgbClr val="FFFF00"/>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5E56C566-911D-12BB-9218-49A1D6A0BDF7}"/>
              </a:ext>
            </a:extLst>
          </p:cNvPr>
          <p:cNvSpPr/>
          <p:nvPr/>
        </p:nvSpPr>
        <p:spPr>
          <a:xfrm>
            <a:off x="4194178" y="3647198"/>
            <a:ext cx="230588" cy="214685"/>
          </a:xfrm>
          <a:prstGeom prst="ellipse">
            <a:avLst/>
          </a:prstGeom>
          <a:solidFill>
            <a:srgbClr val="7030A0"/>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EDC8F6CE-B003-A79B-D402-95950AB05EBC}"/>
              </a:ext>
            </a:extLst>
          </p:cNvPr>
          <p:cNvSpPr/>
          <p:nvPr/>
        </p:nvSpPr>
        <p:spPr>
          <a:xfrm>
            <a:off x="4197452" y="4285366"/>
            <a:ext cx="230588" cy="214685"/>
          </a:xfrm>
          <a:prstGeom prst="ellipse">
            <a:avLst/>
          </a:prstGeom>
          <a:solidFill>
            <a:srgbClr val="92D050"/>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E1AFE80E-08F0-8482-ED58-521B46A0BABD}"/>
              </a:ext>
            </a:extLst>
          </p:cNvPr>
          <p:cNvSpPr/>
          <p:nvPr/>
        </p:nvSpPr>
        <p:spPr>
          <a:xfrm>
            <a:off x="4202538" y="4923534"/>
            <a:ext cx="230588" cy="214685"/>
          </a:xfrm>
          <a:prstGeom prst="ellipse">
            <a:avLst/>
          </a:prstGeom>
          <a:solidFill>
            <a:srgbClr val="FF0000"/>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B676E3B-2A03-1C15-C91F-CDB65D9169D5}"/>
              </a:ext>
            </a:extLst>
          </p:cNvPr>
          <p:cNvSpPr txBox="1"/>
          <p:nvPr/>
        </p:nvSpPr>
        <p:spPr>
          <a:xfrm>
            <a:off x="4401536" y="2604776"/>
            <a:ext cx="2458896" cy="26161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Flood Grants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Loan Program Project or Sustainability Project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Aging Infrastructure Grants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Cloud Seeding or Recharge Project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Other Project</a:t>
            </a:r>
          </a:p>
        </p:txBody>
      </p:sp>
      <p:sp>
        <p:nvSpPr>
          <p:cNvPr id="13" name="Oval 12">
            <a:extLst>
              <a:ext uri="{FF2B5EF4-FFF2-40B4-BE49-F238E27FC236}">
                <a16:creationId xmlns:a16="http://schemas.microsoft.com/office/drawing/2014/main" id="{984FA599-A8B5-CC53-A3B8-2A7C3472EA09}"/>
              </a:ext>
            </a:extLst>
          </p:cNvPr>
          <p:cNvSpPr/>
          <p:nvPr/>
        </p:nvSpPr>
        <p:spPr>
          <a:xfrm>
            <a:off x="4198858" y="3058760"/>
            <a:ext cx="230588" cy="214685"/>
          </a:xfrm>
          <a:prstGeom prst="ellipse">
            <a:avLst/>
          </a:prstGeom>
          <a:solidFill>
            <a:srgbClr val="0070C0"/>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62883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686800" cy="990600"/>
          </a:xfrm>
        </p:spPr>
        <p:txBody>
          <a:bodyPr>
            <a:normAutofit/>
          </a:bodyPr>
          <a:lstStyle/>
          <a:p>
            <a:r>
              <a:rPr lang="en-US" sz="3600" dirty="0"/>
              <a:t>Minimum Stream Flow </a:t>
            </a:r>
          </a:p>
        </p:txBody>
      </p:sp>
      <p:sp>
        <p:nvSpPr>
          <p:cNvPr id="3" name="Content Placeholder 2"/>
          <p:cNvSpPr>
            <a:spLocks noGrp="1"/>
          </p:cNvSpPr>
          <p:nvPr>
            <p:ph sz="quarter" idx="1"/>
          </p:nvPr>
        </p:nvSpPr>
        <p:spPr>
          <a:xfrm>
            <a:off x="2133600" y="1676400"/>
            <a:ext cx="8153400" cy="4800600"/>
          </a:xfrm>
        </p:spPr>
        <p:txBody>
          <a:bodyPr>
            <a:normAutofit/>
          </a:bodyPr>
          <a:lstStyle/>
          <a:p>
            <a:r>
              <a:rPr lang="en-US" sz="2200" dirty="0">
                <a:latin typeface="Calibri" pitchFamily="34" charset="0"/>
              </a:rPr>
              <a:t>Established in 1978 (Idaho Code Title 42, Chapter 15)</a:t>
            </a:r>
          </a:p>
          <a:p>
            <a:r>
              <a:rPr lang="en-US" sz="2200" dirty="0">
                <a:latin typeface="Calibri" pitchFamily="34" charset="0"/>
              </a:rPr>
              <a:t>Idaho Code Section 42-1502 Definition: Flow or volume required to protect the fish and wildlife habitat, aquatic life, recreation, aesthetic beauty, navigation, transportation, or water quality of a stream.</a:t>
            </a:r>
          </a:p>
          <a:p>
            <a:r>
              <a:rPr lang="en-US" sz="2200" dirty="0">
                <a:latin typeface="Calibri" pitchFamily="34" charset="0"/>
              </a:rPr>
              <a:t>Held by the Idaho Water Resource Board in the public interest.</a:t>
            </a:r>
          </a:p>
          <a:p>
            <a:r>
              <a:rPr lang="en-US" sz="2200" dirty="0">
                <a:latin typeface="Calibri" pitchFamily="34" charset="0"/>
              </a:rPr>
              <a:t>Idaho Code Section 42-1503 Approval Criteria:</a:t>
            </a:r>
          </a:p>
          <a:p>
            <a:pPr lvl="1"/>
            <a:r>
              <a:rPr lang="en-US" sz="2000" dirty="0">
                <a:latin typeface="Calibri" pitchFamily="34" charset="0"/>
              </a:rPr>
              <a:t>Cannot impact any senior water right</a:t>
            </a:r>
          </a:p>
          <a:p>
            <a:pPr lvl="1"/>
            <a:r>
              <a:rPr lang="en-US" sz="2000" dirty="0">
                <a:latin typeface="Calibri" pitchFamily="34" charset="0"/>
              </a:rPr>
              <a:t>Must be necessary to protect </a:t>
            </a:r>
            <a:r>
              <a:rPr lang="en-US" sz="2000" dirty="0" err="1">
                <a:latin typeface="Calibri" pitchFamily="34" charset="0"/>
              </a:rPr>
              <a:t>instream</a:t>
            </a:r>
            <a:r>
              <a:rPr lang="en-US" sz="2000" dirty="0">
                <a:latin typeface="Calibri" pitchFamily="34" charset="0"/>
              </a:rPr>
              <a:t> values</a:t>
            </a:r>
          </a:p>
          <a:p>
            <a:pPr lvl="1"/>
            <a:r>
              <a:rPr lang="en-US" sz="2000" dirty="0">
                <a:latin typeface="Calibri" pitchFamily="34" charset="0"/>
              </a:rPr>
              <a:t>Must be minimum, not optimum</a:t>
            </a:r>
          </a:p>
          <a:p>
            <a:pPr lvl="1"/>
            <a:r>
              <a:rPr lang="en-US" sz="2000" dirty="0">
                <a:latin typeface="Calibri" pitchFamily="34" charset="0"/>
              </a:rPr>
              <a:t>Must be capable of being maintained </a:t>
            </a:r>
          </a:p>
          <a:p>
            <a:pPr lvl="1"/>
            <a:r>
              <a:rPr lang="en-US" sz="2000" dirty="0">
                <a:latin typeface="Calibri" pitchFamily="34" charset="0"/>
              </a:rPr>
              <a:t>Must be in the public, not private interest</a:t>
            </a:r>
          </a:p>
          <a:p>
            <a:endParaRPr lang="en-US" dirty="0"/>
          </a:p>
          <a:p>
            <a:endParaRPr lang="en-US" dirty="0"/>
          </a:p>
          <a:p>
            <a:pPr lvl="0"/>
            <a:endParaRPr lang="en-US" dirty="0"/>
          </a:p>
          <a:p>
            <a:endParaRPr lang="en-US" dirty="0"/>
          </a:p>
        </p:txBody>
      </p:sp>
      <p:sp>
        <p:nvSpPr>
          <p:cNvPr id="4" name="Slide Number Placeholder 3"/>
          <p:cNvSpPr>
            <a:spLocks noGrp="1"/>
          </p:cNvSpPr>
          <p:nvPr>
            <p:ph type="sldNum" sz="quarter" idx="12"/>
          </p:nvPr>
        </p:nvSpPr>
        <p:spPr/>
        <p:txBody>
          <a:bodyPr>
            <a:normAutofit/>
          </a:bodyPr>
          <a:lstStyle/>
          <a:p>
            <a:fld id="{91FFC5F6-8047-4FF7-8DAD-446A4F226A58}" type="slidenum">
              <a:rPr lang="en-US" smtClean="0"/>
              <a:pPr/>
              <a:t>36</a:t>
            </a:fld>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cstate="print"/>
          <a:srcRect/>
          <a:stretch>
            <a:fillRect/>
          </a:stretch>
        </p:blipFill>
        <p:spPr bwMode="auto">
          <a:xfrm>
            <a:off x="2025071" y="2658878"/>
            <a:ext cx="2738197" cy="4014723"/>
          </a:xfrm>
          <a:prstGeom prst="rect">
            <a:avLst/>
          </a:prstGeom>
          <a:noFill/>
          <a:ln w="9525">
            <a:noFill/>
            <a:miter lim="800000"/>
            <a:headEnd/>
            <a:tailEnd/>
          </a:ln>
        </p:spPr>
      </p:pic>
      <p:sp>
        <p:nvSpPr>
          <p:cNvPr id="38" name="Rounded Rectangle 37"/>
          <p:cNvSpPr/>
          <p:nvPr/>
        </p:nvSpPr>
        <p:spPr>
          <a:xfrm>
            <a:off x="3714890" y="1892800"/>
            <a:ext cx="1689820" cy="138258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descr="D:\Data\Work\Management\Presentations - Outreach\2016-5-9 AWSE\MSF Reference\Salmon-ClrWater_MSF_smallMap.jpg"/>
          <p:cNvPicPr>
            <a:picLocks noChangeAspect="1" noChangeArrowheads="1"/>
          </p:cNvPicPr>
          <p:nvPr/>
        </p:nvPicPr>
        <p:blipFill>
          <a:blip r:embed="rId4" cstate="print"/>
          <a:srcRect/>
          <a:stretch>
            <a:fillRect/>
          </a:stretch>
        </p:blipFill>
        <p:spPr bwMode="auto">
          <a:xfrm>
            <a:off x="6096000" y="1613167"/>
            <a:ext cx="4400550" cy="5044213"/>
          </a:xfrm>
          <a:prstGeom prst="rect">
            <a:avLst/>
          </a:prstGeom>
          <a:noFill/>
        </p:spPr>
      </p:pic>
      <p:sp>
        <p:nvSpPr>
          <p:cNvPr id="33" name="Rounded Rectangle 32"/>
          <p:cNvSpPr/>
          <p:nvPr/>
        </p:nvSpPr>
        <p:spPr>
          <a:xfrm>
            <a:off x="9129996" y="1547156"/>
            <a:ext cx="1267365" cy="576075"/>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5289496" y="5310846"/>
            <a:ext cx="1382580" cy="576075"/>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Salmon &amp; Clearwater R. Basins</a:t>
            </a:r>
          </a:p>
        </p:txBody>
      </p:sp>
      <p:sp>
        <p:nvSpPr>
          <p:cNvPr id="4" name="Slide Number Placeholder 3"/>
          <p:cNvSpPr>
            <a:spLocks noGrp="1"/>
          </p:cNvSpPr>
          <p:nvPr>
            <p:ph type="sldNum" sz="quarter" idx="12"/>
          </p:nvPr>
        </p:nvSpPr>
        <p:spPr/>
        <p:txBody>
          <a:bodyPr>
            <a:normAutofit/>
          </a:bodyPr>
          <a:lstStyle/>
          <a:p>
            <a:fld id="{91FFC5F6-8047-4FF7-8DAD-446A4F226A58}" type="slidenum">
              <a:rPr lang="en-US" smtClean="0"/>
              <a:pPr/>
              <a:t>37</a:t>
            </a:fld>
            <a:endParaRPr lang="en-US"/>
          </a:p>
        </p:txBody>
      </p:sp>
      <p:sp>
        <p:nvSpPr>
          <p:cNvPr id="13" name="Freeform 12"/>
          <p:cNvSpPr/>
          <p:nvPr/>
        </p:nvSpPr>
        <p:spPr>
          <a:xfrm>
            <a:off x="3810000" y="2383972"/>
            <a:ext cx="381000" cy="130629"/>
          </a:xfrm>
          <a:custGeom>
            <a:avLst/>
            <a:gdLst>
              <a:gd name="connsiteX0" fmla="*/ 0 w 544286"/>
              <a:gd name="connsiteY0" fmla="*/ 54429 h 130629"/>
              <a:gd name="connsiteX1" fmla="*/ 65314 w 544286"/>
              <a:gd name="connsiteY1" fmla="*/ 32657 h 130629"/>
              <a:gd name="connsiteX2" fmla="*/ 119743 w 544286"/>
              <a:gd name="connsiteY2" fmla="*/ 0 h 130629"/>
              <a:gd name="connsiteX3" fmla="*/ 174171 w 544286"/>
              <a:gd name="connsiteY3" fmla="*/ 10886 h 130629"/>
              <a:gd name="connsiteX4" fmla="*/ 206829 w 544286"/>
              <a:gd name="connsiteY4" fmla="*/ 43543 h 130629"/>
              <a:gd name="connsiteX5" fmla="*/ 239486 w 544286"/>
              <a:gd name="connsiteY5" fmla="*/ 65314 h 130629"/>
              <a:gd name="connsiteX6" fmla="*/ 250371 w 544286"/>
              <a:gd name="connsiteY6" fmla="*/ 119743 h 130629"/>
              <a:gd name="connsiteX7" fmla="*/ 283029 w 544286"/>
              <a:gd name="connsiteY7" fmla="*/ 130629 h 130629"/>
              <a:gd name="connsiteX8" fmla="*/ 359229 w 544286"/>
              <a:gd name="connsiteY8" fmla="*/ 119743 h 130629"/>
              <a:gd name="connsiteX9" fmla="*/ 391886 w 544286"/>
              <a:gd name="connsiteY9" fmla="*/ 108857 h 130629"/>
              <a:gd name="connsiteX10" fmla="*/ 424543 w 544286"/>
              <a:gd name="connsiteY10" fmla="*/ 43543 h 130629"/>
              <a:gd name="connsiteX11" fmla="*/ 544286 w 544286"/>
              <a:gd name="connsiteY11" fmla="*/ 21771 h 1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4286" h="130629">
                <a:moveTo>
                  <a:pt x="0" y="54429"/>
                </a:moveTo>
                <a:cubicBezTo>
                  <a:pt x="21771" y="47172"/>
                  <a:pt x="49086" y="48884"/>
                  <a:pt x="65314" y="32657"/>
                </a:cubicBezTo>
                <a:cubicBezTo>
                  <a:pt x="95200" y="2772"/>
                  <a:pt x="77350" y="14132"/>
                  <a:pt x="119743" y="0"/>
                </a:cubicBezTo>
                <a:cubicBezTo>
                  <a:pt x="137886" y="3629"/>
                  <a:pt x="157622" y="2612"/>
                  <a:pt x="174171" y="10886"/>
                </a:cubicBezTo>
                <a:cubicBezTo>
                  <a:pt x="187941" y="17771"/>
                  <a:pt x="195002" y="33688"/>
                  <a:pt x="206829" y="43543"/>
                </a:cubicBezTo>
                <a:cubicBezTo>
                  <a:pt x="216880" y="51918"/>
                  <a:pt x="228600" y="58057"/>
                  <a:pt x="239486" y="65314"/>
                </a:cubicBezTo>
                <a:cubicBezTo>
                  <a:pt x="243114" y="83457"/>
                  <a:pt x="240108" y="104348"/>
                  <a:pt x="250371" y="119743"/>
                </a:cubicBezTo>
                <a:cubicBezTo>
                  <a:pt x="256736" y="129291"/>
                  <a:pt x="271554" y="130629"/>
                  <a:pt x="283029" y="130629"/>
                </a:cubicBezTo>
                <a:cubicBezTo>
                  <a:pt x="308687" y="130629"/>
                  <a:pt x="333829" y="123372"/>
                  <a:pt x="359229" y="119743"/>
                </a:cubicBezTo>
                <a:cubicBezTo>
                  <a:pt x="370115" y="116114"/>
                  <a:pt x="383772" y="116971"/>
                  <a:pt x="391886" y="108857"/>
                </a:cubicBezTo>
                <a:cubicBezTo>
                  <a:pt x="429453" y="71289"/>
                  <a:pt x="370700" y="77195"/>
                  <a:pt x="424543" y="43543"/>
                </a:cubicBezTo>
                <a:cubicBezTo>
                  <a:pt x="468558" y="16034"/>
                  <a:pt x="497354" y="21771"/>
                  <a:pt x="544286" y="21771"/>
                </a:cubicBezTo>
              </a:path>
            </a:pathLst>
          </a:cu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3810000" y="2667000"/>
            <a:ext cx="381000" cy="152400"/>
          </a:xfrm>
          <a:custGeom>
            <a:avLst/>
            <a:gdLst>
              <a:gd name="connsiteX0" fmla="*/ 0 w 544286"/>
              <a:gd name="connsiteY0" fmla="*/ 54429 h 130629"/>
              <a:gd name="connsiteX1" fmla="*/ 65314 w 544286"/>
              <a:gd name="connsiteY1" fmla="*/ 32657 h 130629"/>
              <a:gd name="connsiteX2" fmla="*/ 119743 w 544286"/>
              <a:gd name="connsiteY2" fmla="*/ 0 h 130629"/>
              <a:gd name="connsiteX3" fmla="*/ 174171 w 544286"/>
              <a:gd name="connsiteY3" fmla="*/ 10886 h 130629"/>
              <a:gd name="connsiteX4" fmla="*/ 206829 w 544286"/>
              <a:gd name="connsiteY4" fmla="*/ 43543 h 130629"/>
              <a:gd name="connsiteX5" fmla="*/ 239486 w 544286"/>
              <a:gd name="connsiteY5" fmla="*/ 65314 h 130629"/>
              <a:gd name="connsiteX6" fmla="*/ 250371 w 544286"/>
              <a:gd name="connsiteY6" fmla="*/ 119743 h 130629"/>
              <a:gd name="connsiteX7" fmla="*/ 283029 w 544286"/>
              <a:gd name="connsiteY7" fmla="*/ 130629 h 130629"/>
              <a:gd name="connsiteX8" fmla="*/ 359229 w 544286"/>
              <a:gd name="connsiteY8" fmla="*/ 119743 h 130629"/>
              <a:gd name="connsiteX9" fmla="*/ 391886 w 544286"/>
              <a:gd name="connsiteY9" fmla="*/ 108857 h 130629"/>
              <a:gd name="connsiteX10" fmla="*/ 424543 w 544286"/>
              <a:gd name="connsiteY10" fmla="*/ 43543 h 130629"/>
              <a:gd name="connsiteX11" fmla="*/ 544286 w 544286"/>
              <a:gd name="connsiteY11" fmla="*/ 21771 h 1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4286" h="130629">
                <a:moveTo>
                  <a:pt x="0" y="54429"/>
                </a:moveTo>
                <a:cubicBezTo>
                  <a:pt x="21771" y="47172"/>
                  <a:pt x="49086" y="48884"/>
                  <a:pt x="65314" y="32657"/>
                </a:cubicBezTo>
                <a:cubicBezTo>
                  <a:pt x="95200" y="2772"/>
                  <a:pt x="77350" y="14132"/>
                  <a:pt x="119743" y="0"/>
                </a:cubicBezTo>
                <a:cubicBezTo>
                  <a:pt x="137886" y="3629"/>
                  <a:pt x="157622" y="2612"/>
                  <a:pt x="174171" y="10886"/>
                </a:cubicBezTo>
                <a:cubicBezTo>
                  <a:pt x="187941" y="17771"/>
                  <a:pt x="195002" y="33688"/>
                  <a:pt x="206829" y="43543"/>
                </a:cubicBezTo>
                <a:cubicBezTo>
                  <a:pt x="216880" y="51918"/>
                  <a:pt x="228600" y="58057"/>
                  <a:pt x="239486" y="65314"/>
                </a:cubicBezTo>
                <a:cubicBezTo>
                  <a:pt x="243114" y="83457"/>
                  <a:pt x="240108" y="104348"/>
                  <a:pt x="250371" y="119743"/>
                </a:cubicBezTo>
                <a:cubicBezTo>
                  <a:pt x="256736" y="129291"/>
                  <a:pt x="271554" y="130629"/>
                  <a:pt x="283029" y="130629"/>
                </a:cubicBezTo>
                <a:cubicBezTo>
                  <a:pt x="308687" y="130629"/>
                  <a:pt x="333829" y="123372"/>
                  <a:pt x="359229" y="119743"/>
                </a:cubicBezTo>
                <a:cubicBezTo>
                  <a:pt x="370115" y="116114"/>
                  <a:pt x="383772" y="116971"/>
                  <a:pt x="391886" y="108857"/>
                </a:cubicBezTo>
                <a:cubicBezTo>
                  <a:pt x="429453" y="71289"/>
                  <a:pt x="370700" y="77195"/>
                  <a:pt x="424543" y="43543"/>
                </a:cubicBezTo>
                <a:cubicBezTo>
                  <a:pt x="468558" y="16034"/>
                  <a:pt x="497354" y="21771"/>
                  <a:pt x="544286" y="21771"/>
                </a:cubicBezTo>
              </a:path>
            </a:pathLst>
          </a:custGeom>
          <a:ln w="952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Oval 14"/>
          <p:cNvSpPr/>
          <p:nvPr/>
        </p:nvSpPr>
        <p:spPr>
          <a:xfrm>
            <a:off x="3962400" y="2057400"/>
            <a:ext cx="76200" cy="76200"/>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a:stCxn id="31" idx="3"/>
          </p:cNvCxnSpPr>
          <p:nvPr/>
        </p:nvCxnSpPr>
        <p:spPr>
          <a:xfrm flipV="1">
            <a:off x="6672076" y="5234035"/>
            <a:ext cx="652884" cy="36484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267200" y="1905000"/>
            <a:ext cx="1295400" cy="1308050"/>
          </a:xfrm>
          <a:prstGeom prst="rect">
            <a:avLst/>
          </a:prstGeom>
          <a:noFill/>
        </p:spPr>
        <p:txBody>
          <a:bodyPr wrap="square" rtlCol="0">
            <a:spAutoFit/>
          </a:bodyPr>
          <a:lstStyle/>
          <a:p>
            <a:pPr>
              <a:spcAft>
                <a:spcPts val="600"/>
              </a:spcAft>
            </a:pPr>
            <a:r>
              <a:rPr lang="en-US" sz="1600" dirty="0">
                <a:latin typeface="Calibri" pitchFamily="34" charset="0"/>
              </a:rPr>
              <a:t>MSF Point</a:t>
            </a:r>
          </a:p>
          <a:p>
            <a:pPr>
              <a:spcAft>
                <a:spcPts val="600"/>
              </a:spcAft>
            </a:pPr>
            <a:r>
              <a:rPr lang="en-US" sz="1600" dirty="0">
                <a:latin typeface="Calibri" pitchFamily="34" charset="0"/>
              </a:rPr>
              <a:t>MSF Reach</a:t>
            </a:r>
          </a:p>
          <a:p>
            <a:pPr>
              <a:spcAft>
                <a:spcPts val="600"/>
              </a:spcAft>
            </a:pPr>
            <a:r>
              <a:rPr lang="en-US" sz="1600" dirty="0">
                <a:latin typeface="Calibri" pitchFamily="34" charset="0"/>
              </a:rPr>
              <a:t>Major River</a:t>
            </a:r>
          </a:p>
          <a:p>
            <a:pPr>
              <a:spcAft>
                <a:spcPts val="600"/>
              </a:spcAft>
            </a:pPr>
            <a:r>
              <a:rPr lang="en-US" sz="1600" dirty="0">
                <a:latin typeface="Calibri" pitchFamily="34" charset="0"/>
              </a:rPr>
              <a:t>IDWR Basin</a:t>
            </a:r>
          </a:p>
        </p:txBody>
      </p:sp>
      <p:sp>
        <p:nvSpPr>
          <p:cNvPr id="18" name="Freeform 17"/>
          <p:cNvSpPr/>
          <p:nvPr/>
        </p:nvSpPr>
        <p:spPr>
          <a:xfrm>
            <a:off x="3886200" y="2947588"/>
            <a:ext cx="304800" cy="174172"/>
          </a:xfrm>
          <a:custGeom>
            <a:avLst/>
            <a:gdLst>
              <a:gd name="connsiteX0" fmla="*/ 21772 w 304800"/>
              <a:gd name="connsiteY0" fmla="*/ 0 h 250372"/>
              <a:gd name="connsiteX1" fmla="*/ 0 w 304800"/>
              <a:gd name="connsiteY1" fmla="*/ 206829 h 250372"/>
              <a:gd name="connsiteX2" fmla="*/ 141515 w 304800"/>
              <a:gd name="connsiteY2" fmla="*/ 250372 h 250372"/>
              <a:gd name="connsiteX3" fmla="*/ 283029 w 304800"/>
              <a:gd name="connsiteY3" fmla="*/ 228600 h 250372"/>
              <a:gd name="connsiteX4" fmla="*/ 304800 w 304800"/>
              <a:gd name="connsiteY4" fmla="*/ 54429 h 250372"/>
              <a:gd name="connsiteX5" fmla="*/ 304800 w 304800"/>
              <a:gd name="connsiteY5" fmla="*/ 54429 h 250372"/>
              <a:gd name="connsiteX6" fmla="*/ 108858 w 304800"/>
              <a:gd name="connsiteY6" fmla="*/ 87086 h 250372"/>
              <a:gd name="connsiteX7" fmla="*/ 21772 w 304800"/>
              <a:gd name="connsiteY7" fmla="*/ 0 h 25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800" h="250372">
                <a:moveTo>
                  <a:pt x="21772" y="0"/>
                </a:moveTo>
                <a:lnTo>
                  <a:pt x="0" y="206829"/>
                </a:lnTo>
                <a:lnTo>
                  <a:pt x="141515" y="250372"/>
                </a:lnTo>
                <a:lnTo>
                  <a:pt x="283029" y="228600"/>
                </a:lnTo>
                <a:lnTo>
                  <a:pt x="304800" y="54429"/>
                </a:lnTo>
                <a:lnTo>
                  <a:pt x="304800" y="54429"/>
                </a:lnTo>
                <a:lnTo>
                  <a:pt x="108858" y="87086"/>
                </a:lnTo>
                <a:lnTo>
                  <a:pt x="21772" y="0"/>
                </a:lnTo>
                <a:close/>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5174281" y="5310846"/>
            <a:ext cx="1410615" cy="584775"/>
          </a:xfrm>
          <a:prstGeom prst="rect">
            <a:avLst/>
          </a:prstGeom>
          <a:noFill/>
        </p:spPr>
        <p:txBody>
          <a:bodyPr wrap="square" rtlCol="0">
            <a:spAutoFit/>
          </a:bodyPr>
          <a:lstStyle/>
          <a:p>
            <a:pPr algn="r">
              <a:spcAft>
                <a:spcPts val="600"/>
              </a:spcAft>
            </a:pPr>
            <a:r>
              <a:rPr lang="en-US" sz="1600" dirty="0">
                <a:latin typeface="Calibri" pitchFamily="34" charset="0"/>
              </a:rPr>
              <a:t>Salmon River Basin</a:t>
            </a:r>
          </a:p>
        </p:txBody>
      </p:sp>
      <p:sp>
        <p:nvSpPr>
          <p:cNvPr id="27" name="TextBox 26"/>
          <p:cNvSpPr txBox="1"/>
          <p:nvPr/>
        </p:nvSpPr>
        <p:spPr>
          <a:xfrm>
            <a:off x="9168401" y="1547156"/>
            <a:ext cx="1190555" cy="584775"/>
          </a:xfrm>
          <a:prstGeom prst="rect">
            <a:avLst/>
          </a:prstGeom>
          <a:noFill/>
        </p:spPr>
        <p:txBody>
          <a:bodyPr wrap="square" rtlCol="0">
            <a:spAutoFit/>
          </a:bodyPr>
          <a:lstStyle/>
          <a:p>
            <a:pPr>
              <a:spcAft>
                <a:spcPts val="600"/>
              </a:spcAft>
            </a:pPr>
            <a:r>
              <a:rPr lang="en-US" sz="1600" dirty="0">
                <a:latin typeface="Calibri" pitchFamily="34" charset="0"/>
              </a:rPr>
              <a:t>Clearwater River Basin</a:t>
            </a:r>
          </a:p>
        </p:txBody>
      </p:sp>
      <p:cxnSp>
        <p:nvCxnSpPr>
          <p:cNvPr id="28" name="Straight Arrow Connector 27"/>
          <p:cNvCxnSpPr>
            <a:stCxn id="33" idx="1"/>
          </p:cNvCxnSpPr>
          <p:nvPr/>
        </p:nvCxnSpPr>
        <p:spPr>
          <a:xfrm flipH="1">
            <a:off x="8553921" y="1835194"/>
            <a:ext cx="576075" cy="21122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connectStatus2012.tif"/>
          <p:cNvPicPr>
            <a:picLocks noChangeAspect="1"/>
          </p:cNvPicPr>
          <p:nvPr/>
        </p:nvPicPr>
        <p:blipFill>
          <a:blip r:embed="rId3" cstate="print"/>
          <a:srcRect/>
          <a:stretch>
            <a:fillRect/>
          </a:stretch>
        </p:blipFill>
        <p:spPr>
          <a:xfrm>
            <a:off x="6324600" y="1600200"/>
            <a:ext cx="4343400" cy="5105400"/>
          </a:xfrm>
          <a:prstGeom prst="rect">
            <a:avLst/>
          </a:prstGeom>
        </p:spPr>
      </p:pic>
      <p:sp>
        <p:nvSpPr>
          <p:cNvPr id="2" name="Title 1"/>
          <p:cNvSpPr>
            <a:spLocks noGrp="1"/>
          </p:cNvSpPr>
          <p:nvPr>
            <p:ph type="title"/>
          </p:nvPr>
        </p:nvSpPr>
        <p:spPr/>
        <p:txBody>
          <a:bodyPr/>
          <a:lstStyle/>
          <a:p>
            <a:r>
              <a:rPr lang="en-US" dirty="0"/>
              <a:t>Lemhi River MSF</a:t>
            </a:r>
          </a:p>
        </p:txBody>
      </p:sp>
      <p:sp>
        <p:nvSpPr>
          <p:cNvPr id="3" name="Content Placeholder 2"/>
          <p:cNvSpPr>
            <a:spLocks noGrp="1"/>
          </p:cNvSpPr>
          <p:nvPr>
            <p:ph sz="quarter" idx="1"/>
          </p:nvPr>
        </p:nvSpPr>
        <p:spPr>
          <a:xfrm>
            <a:off x="2057400" y="1600200"/>
            <a:ext cx="4800600" cy="5257800"/>
          </a:xfrm>
        </p:spPr>
        <p:txBody>
          <a:bodyPr>
            <a:normAutofit fontScale="62500" lnSpcReduction="20000"/>
          </a:bodyPr>
          <a:lstStyle/>
          <a:p>
            <a:r>
              <a:rPr lang="en-US" dirty="0">
                <a:latin typeface="Calibri" pitchFamily="34" charset="0"/>
              </a:rPr>
              <a:t>MSF 74-14993</a:t>
            </a:r>
          </a:p>
          <a:p>
            <a:pPr lvl="1"/>
            <a:r>
              <a:rPr lang="en-US" sz="2500" dirty="0">
                <a:latin typeface="Calibri" pitchFamily="34" charset="0"/>
              </a:rPr>
              <a:t>Rate:  35 </a:t>
            </a:r>
            <a:r>
              <a:rPr lang="en-US" sz="2500" dirty="0" err="1">
                <a:latin typeface="Calibri" pitchFamily="34" charset="0"/>
              </a:rPr>
              <a:t>cfs</a:t>
            </a:r>
            <a:endParaRPr lang="en-US" sz="2500" dirty="0">
              <a:latin typeface="Calibri" pitchFamily="34" charset="0"/>
            </a:endParaRPr>
          </a:p>
          <a:p>
            <a:pPr lvl="1"/>
            <a:r>
              <a:rPr lang="en-US" sz="2500" dirty="0">
                <a:latin typeface="Calibri" pitchFamily="34" charset="0"/>
              </a:rPr>
              <a:t>Priority date : 4/12/2001</a:t>
            </a:r>
          </a:p>
          <a:p>
            <a:pPr lvl="1"/>
            <a:r>
              <a:rPr lang="en-US" sz="2500" dirty="0">
                <a:latin typeface="Calibri" pitchFamily="34" charset="0"/>
              </a:rPr>
              <a:t>7.5 miles reach - L6 diversion to confluence Lemhi and Salmon Rivers</a:t>
            </a:r>
          </a:p>
          <a:p>
            <a:r>
              <a:rPr lang="en-US" dirty="0">
                <a:latin typeface="Calibri" pitchFamily="34" charset="0"/>
              </a:rPr>
              <a:t>Goals</a:t>
            </a:r>
          </a:p>
          <a:p>
            <a:pPr lvl="1"/>
            <a:r>
              <a:rPr lang="en-US" dirty="0">
                <a:latin typeface="Calibri" pitchFamily="34" charset="0"/>
              </a:rPr>
              <a:t>Permanently protect 35cfs in the Lower Lemhi River</a:t>
            </a:r>
          </a:p>
          <a:p>
            <a:pPr lvl="1"/>
            <a:r>
              <a:rPr lang="en-US" dirty="0">
                <a:latin typeface="Calibri" pitchFamily="34" charset="0"/>
              </a:rPr>
              <a:t>4 Lemhi River tributaries reconnected by 2010 </a:t>
            </a:r>
          </a:p>
          <a:p>
            <a:pPr lvl="1"/>
            <a:r>
              <a:rPr lang="en-US" dirty="0">
                <a:latin typeface="Calibri" pitchFamily="34" charset="0"/>
              </a:rPr>
              <a:t>10 Lemhi River tributaries reconnected by 2024 </a:t>
            </a:r>
          </a:p>
          <a:p>
            <a:pPr lvl="1"/>
            <a:r>
              <a:rPr lang="en-US" dirty="0">
                <a:latin typeface="Calibri" pitchFamily="34" charset="0"/>
              </a:rPr>
              <a:t>Promote flow and volume restoration, habitat and biological improvements and water user relationships</a:t>
            </a:r>
          </a:p>
          <a:p>
            <a:r>
              <a:rPr lang="en-US" dirty="0">
                <a:latin typeface="Calibri" pitchFamily="34" charset="0"/>
              </a:rPr>
              <a:t>Special legislation passed to authorize Lemhi River MSF (HB 358, 2001)</a:t>
            </a:r>
          </a:p>
          <a:p>
            <a:pPr lvl="1"/>
            <a:r>
              <a:rPr lang="en-US" dirty="0">
                <a:latin typeface="Calibri" pitchFamily="34" charset="0"/>
              </a:rPr>
              <a:t>42-1506 authorized IWRB appropriate a MSF water right on the Lemhi River without available flow </a:t>
            </a:r>
          </a:p>
          <a:p>
            <a:pPr lvl="1"/>
            <a:r>
              <a:rPr lang="en-US" dirty="0">
                <a:latin typeface="Calibri" pitchFamily="34" charset="0"/>
              </a:rPr>
              <a:t>42-1765A authorized creation of a rental pool committee to operate a water supply bank in the Lemhi River basin</a:t>
            </a:r>
          </a:p>
        </p:txBody>
      </p:sp>
      <p:sp>
        <p:nvSpPr>
          <p:cNvPr id="5" name="Slide Number Placeholder 4"/>
          <p:cNvSpPr>
            <a:spLocks noGrp="1"/>
          </p:cNvSpPr>
          <p:nvPr>
            <p:ph type="sldNum" sz="quarter" idx="12"/>
          </p:nvPr>
        </p:nvSpPr>
        <p:spPr/>
        <p:txBody>
          <a:bodyPr>
            <a:normAutofit/>
          </a:bodyPr>
          <a:lstStyle/>
          <a:p>
            <a:fld id="{91FFC5F6-8047-4FF7-8DAD-446A4F226A58}" type="slidenum">
              <a:rPr lang="en-US" smtClean="0"/>
              <a:pPr/>
              <a:t>38</a:t>
            </a:fld>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ounded Rectangle 50"/>
          <p:cNvSpPr/>
          <p:nvPr/>
        </p:nvSpPr>
        <p:spPr>
          <a:xfrm>
            <a:off x="1641021" y="3851456"/>
            <a:ext cx="1497795" cy="576075"/>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D:\Data\Work\Management\Presentations - Outreach\2016-5-9 AWSE\MSF Reference\Snake_MSF_smallMap.jpg"/>
          <p:cNvPicPr>
            <a:picLocks noChangeAspect="1" noChangeArrowheads="1"/>
          </p:cNvPicPr>
          <p:nvPr/>
        </p:nvPicPr>
        <p:blipFill>
          <a:blip r:embed="rId3" cstate="print"/>
          <a:srcRect r="397"/>
          <a:stretch>
            <a:fillRect/>
          </a:stretch>
        </p:blipFill>
        <p:spPr bwMode="auto">
          <a:xfrm>
            <a:off x="3163640" y="1657350"/>
            <a:ext cx="7504360" cy="5200650"/>
          </a:xfrm>
          <a:prstGeom prst="rect">
            <a:avLst/>
          </a:prstGeom>
          <a:noFill/>
        </p:spPr>
      </p:pic>
      <p:sp>
        <p:nvSpPr>
          <p:cNvPr id="53" name="Rounded Rectangle 52"/>
          <p:cNvSpPr/>
          <p:nvPr/>
        </p:nvSpPr>
        <p:spPr>
          <a:xfrm>
            <a:off x="8592326" y="1700775"/>
            <a:ext cx="1728225" cy="138258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1641021" y="3044951"/>
            <a:ext cx="1497795" cy="61448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Snake River MSFs</a:t>
            </a:r>
          </a:p>
        </p:txBody>
      </p:sp>
      <p:sp>
        <p:nvSpPr>
          <p:cNvPr id="9" name="Slide Number Placeholder 8"/>
          <p:cNvSpPr>
            <a:spLocks noGrp="1"/>
          </p:cNvSpPr>
          <p:nvPr>
            <p:ph type="sldNum" sz="quarter" idx="12"/>
          </p:nvPr>
        </p:nvSpPr>
        <p:spPr>
          <a:xfrm>
            <a:off x="1525805" y="1272222"/>
            <a:ext cx="533400" cy="244476"/>
          </a:xfrm>
        </p:spPr>
        <p:txBody>
          <a:bodyPr>
            <a:normAutofit fontScale="92500" lnSpcReduction="10000"/>
          </a:bodyPr>
          <a:lstStyle/>
          <a:p>
            <a:fld id="{91FFC5F6-8047-4FF7-8DAD-446A4F226A58}" type="slidenum">
              <a:rPr lang="en-US" smtClean="0"/>
              <a:pPr/>
              <a:t>39</a:t>
            </a:fld>
            <a:endParaRPr lang="en-US"/>
          </a:p>
        </p:txBody>
      </p:sp>
      <p:sp>
        <p:nvSpPr>
          <p:cNvPr id="11" name="Oval 10"/>
          <p:cNvSpPr/>
          <p:nvPr/>
        </p:nvSpPr>
        <p:spPr>
          <a:xfrm>
            <a:off x="3434281" y="3121761"/>
            <a:ext cx="115215" cy="115215"/>
          </a:xfrm>
          <a:prstGeom prst="ellipse">
            <a:avLst/>
          </a:prstGeom>
          <a:solidFill>
            <a:srgbClr val="FFFF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971951" y="4657961"/>
            <a:ext cx="115215" cy="115215"/>
          </a:xfrm>
          <a:prstGeom prst="ellipse">
            <a:avLst/>
          </a:prstGeom>
          <a:solidFill>
            <a:srgbClr val="FFFF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929136" y="5886921"/>
            <a:ext cx="115215" cy="115215"/>
          </a:xfrm>
          <a:prstGeom prst="ellipse">
            <a:avLst/>
          </a:prstGeom>
          <a:solidFill>
            <a:srgbClr val="FFFF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a:stCxn id="11" idx="3"/>
          </p:cNvCxnSpPr>
          <p:nvPr/>
        </p:nvCxnSpPr>
        <p:spPr>
          <a:xfrm flipH="1">
            <a:off x="3138817" y="3220102"/>
            <a:ext cx="312337" cy="172514"/>
          </a:xfrm>
          <a:prstGeom prst="line">
            <a:avLst/>
          </a:prstGeom>
          <a:ln>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36" idx="3"/>
          </p:cNvCxnSpPr>
          <p:nvPr/>
        </p:nvCxnSpPr>
        <p:spPr>
          <a:xfrm flipH="1" flipV="1">
            <a:off x="3138815" y="4143844"/>
            <a:ext cx="833136" cy="548173"/>
          </a:xfrm>
          <a:prstGeom prst="line">
            <a:avLst/>
          </a:prstGeom>
          <a:ln>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Connector 18"/>
          <p:cNvCxnSpPr>
            <a:endCxn id="13" idx="7"/>
          </p:cNvCxnSpPr>
          <p:nvPr/>
        </p:nvCxnSpPr>
        <p:spPr>
          <a:xfrm flipH="1">
            <a:off x="7027477" y="3889861"/>
            <a:ext cx="751658" cy="2013933"/>
          </a:xfrm>
          <a:prstGeom prst="line">
            <a:avLst/>
          </a:prstGeom>
          <a:ln>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Freeform 25"/>
          <p:cNvSpPr/>
          <p:nvPr/>
        </p:nvSpPr>
        <p:spPr>
          <a:xfrm>
            <a:off x="8706320" y="2179137"/>
            <a:ext cx="381000" cy="130629"/>
          </a:xfrm>
          <a:custGeom>
            <a:avLst/>
            <a:gdLst>
              <a:gd name="connsiteX0" fmla="*/ 0 w 544286"/>
              <a:gd name="connsiteY0" fmla="*/ 54429 h 130629"/>
              <a:gd name="connsiteX1" fmla="*/ 65314 w 544286"/>
              <a:gd name="connsiteY1" fmla="*/ 32657 h 130629"/>
              <a:gd name="connsiteX2" fmla="*/ 119743 w 544286"/>
              <a:gd name="connsiteY2" fmla="*/ 0 h 130629"/>
              <a:gd name="connsiteX3" fmla="*/ 174171 w 544286"/>
              <a:gd name="connsiteY3" fmla="*/ 10886 h 130629"/>
              <a:gd name="connsiteX4" fmla="*/ 206829 w 544286"/>
              <a:gd name="connsiteY4" fmla="*/ 43543 h 130629"/>
              <a:gd name="connsiteX5" fmla="*/ 239486 w 544286"/>
              <a:gd name="connsiteY5" fmla="*/ 65314 h 130629"/>
              <a:gd name="connsiteX6" fmla="*/ 250371 w 544286"/>
              <a:gd name="connsiteY6" fmla="*/ 119743 h 130629"/>
              <a:gd name="connsiteX7" fmla="*/ 283029 w 544286"/>
              <a:gd name="connsiteY7" fmla="*/ 130629 h 130629"/>
              <a:gd name="connsiteX8" fmla="*/ 359229 w 544286"/>
              <a:gd name="connsiteY8" fmla="*/ 119743 h 130629"/>
              <a:gd name="connsiteX9" fmla="*/ 391886 w 544286"/>
              <a:gd name="connsiteY9" fmla="*/ 108857 h 130629"/>
              <a:gd name="connsiteX10" fmla="*/ 424543 w 544286"/>
              <a:gd name="connsiteY10" fmla="*/ 43543 h 130629"/>
              <a:gd name="connsiteX11" fmla="*/ 544286 w 544286"/>
              <a:gd name="connsiteY11" fmla="*/ 21771 h 1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4286" h="130629">
                <a:moveTo>
                  <a:pt x="0" y="54429"/>
                </a:moveTo>
                <a:cubicBezTo>
                  <a:pt x="21771" y="47172"/>
                  <a:pt x="49086" y="48884"/>
                  <a:pt x="65314" y="32657"/>
                </a:cubicBezTo>
                <a:cubicBezTo>
                  <a:pt x="95200" y="2772"/>
                  <a:pt x="77350" y="14132"/>
                  <a:pt x="119743" y="0"/>
                </a:cubicBezTo>
                <a:cubicBezTo>
                  <a:pt x="137886" y="3629"/>
                  <a:pt x="157622" y="2612"/>
                  <a:pt x="174171" y="10886"/>
                </a:cubicBezTo>
                <a:cubicBezTo>
                  <a:pt x="187941" y="17771"/>
                  <a:pt x="195002" y="33688"/>
                  <a:pt x="206829" y="43543"/>
                </a:cubicBezTo>
                <a:cubicBezTo>
                  <a:pt x="216880" y="51918"/>
                  <a:pt x="228600" y="58057"/>
                  <a:pt x="239486" y="65314"/>
                </a:cubicBezTo>
                <a:cubicBezTo>
                  <a:pt x="243114" y="83457"/>
                  <a:pt x="240108" y="104348"/>
                  <a:pt x="250371" y="119743"/>
                </a:cubicBezTo>
                <a:cubicBezTo>
                  <a:pt x="256736" y="129291"/>
                  <a:pt x="271554" y="130629"/>
                  <a:pt x="283029" y="130629"/>
                </a:cubicBezTo>
                <a:cubicBezTo>
                  <a:pt x="308687" y="130629"/>
                  <a:pt x="333829" y="123372"/>
                  <a:pt x="359229" y="119743"/>
                </a:cubicBezTo>
                <a:cubicBezTo>
                  <a:pt x="370115" y="116114"/>
                  <a:pt x="383772" y="116971"/>
                  <a:pt x="391886" y="108857"/>
                </a:cubicBezTo>
                <a:cubicBezTo>
                  <a:pt x="429453" y="71289"/>
                  <a:pt x="370700" y="77195"/>
                  <a:pt x="424543" y="43543"/>
                </a:cubicBezTo>
                <a:cubicBezTo>
                  <a:pt x="468558" y="16034"/>
                  <a:pt x="497354" y="21771"/>
                  <a:pt x="544286" y="21771"/>
                </a:cubicBezTo>
              </a:path>
            </a:pathLst>
          </a:cu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p:nvSpPr>
        <p:spPr>
          <a:xfrm>
            <a:off x="8706320" y="2462165"/>
            <a:ext cx="381000" cy="152400"/>
          </a:xfrm>
          <a:custGeom>
            <a:avLst/>
            <a:gdLst>
              <a:gd name="connsiteX0" fmla="*/ 0 w 544286"/>
              <a:gd name="connsiteY0" fmla="*/ 54429 h 130629"/>
              <a:gd name="connsiteX1" fmla="*/ 65314 w 544286"/>
              <a:gd name="connsiteY1" fmla="*/ 32657 h 130629"/>
              <a:gd name="connsiteX2" fmla="*/ 119743 w 544286"/>
              <a:gd name="connsiteY2" fmla="*/ 0 h 130629"/>
              <a:gd name="connsiteX3" fmla="*/ 174171 w 544286"/>
              <a:gd name="connsiteY3" fmla="*/ 10886 h 130629"/>
              <a:gd name="connsiteX4" fmla="*/ 206829 w 544286"/>
              <a:gd name="connsiteY4" fmla="*/ 43543 h 130629"/>
              <a:gd name="connsiteX5" fmla="*/ 239486 w 544286"/>
              <a:gd name="connsiteY5" fmla="*/ 65314 h 130629"/>
              <a:gd name="connsiteX6" fmla="*/ 250371 w 544286"/>
              <a:gd name="connsiteY6" fmla="*/ 119743 h 130629"/>
              <a:gd name="connsiteX7" fmla="*/ 283029 w 544286"/>
              <a:gd name="connsiteY7" fmla="*/ 130629 h 130629"/>
              <a:gd name="connsiteX8" fmla="*/ 359229 w 544286"/>
              <a:gd name="connsiteY8" fmla="*/ 119743 h 130629"/>
              <a:gd name="connsiteX9" fmla="*/ 391886 w 544286"/>
              <a:gd name="connsiteY9" fmla="*/ 108857 h 130629"/>
              <a:gd name="connsiteX10" fmla="*/ 424543 w 544286"/>
              <a:gd name="connsiteY10" fmla="*/ 43543 h 130629"/>
              <a:gd name="connsiteX11" fmla="*/ 544286 w 544286"/>
              <a:gd name="connsiteY11" fmla="*/ 21771 h 1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4286" h="130629">
                <a:moveTo>
                  <a:pt x="0" y="54429"/>
                </a:moveTo>
                <a:cubicBezTo>
                  <a:pt x="21771" y="47172"/>
                  <a:pt x="49086" y="48884"/>
                  <a:pt x="65314" y="32657"/>
                </a:cubicBezTo>
                <a:cubicBezTo>
                  <a:pt x="95200" y="2772"/>
                  <a:pt x="77350" y="14132"/>
                  <a:pt x="119743" y="0"/>
                </a:cubicBezTo>
                <a:cubicBezTo>
                  <a:pt x="137886" y="3629"/>
                  <a:pt x="157622" y="2612"/>
                  <a:pt x="174171" y="10886"/>
                </a:cubicBezTo>
                <a:cubicBezTo>
                  <a:pt x="187941" y="17771"/>
                  <a:pt x="195002" y="33688"/>
                  <a:pt x="206829" y="43543"/>
                </a:cubicBezTo>
                <a:cubicBezTo>
                  <a:pt x="216880" y="51918"/>
                  <a:pt x="228600" y="58057"/>
                  <a:pt x="239486" y="65314"/>
                </a:cubicBezTo>
                <a:cubicBezTo>
                  <a:pt x="243114" y="83457"/>
                  <a:pt x="240108" y="104348"/>
                  <a:pt x="250371" y="119743"/>
                </a:cubicBezTo>
                <a:cubicBezTo>
                  <a:pt x="256736" y="129291"/>
                  <a:pt x="271554" y="130629"/>
                  <a:pt x="283029" y="130629"/>
                </a:cubicBezTo>
                <a:cubicBezTo>
                  <a:pt x="308687" y="130629"/>
                  <a:pt x="333829" y="123372"/>
                  <a:pt x="359229" y="119743"/>
                </a:cubicBezTo>
                <a:cubicBezTo>
                  <a:pt x="370115" y="116114"/>
                  <a:pt x="383772" y="116971"/>
                  <a:pt x="391886" y="108857"/>
                </a:cubicBezTo>
                <a:cubicBezTo>
                  <a:pt x="429453" y="71289"/>
                  <a:pt x="370700" y="77195"/>
                  <a:pt x="424543" y="43543"/>
                </a:cubicBezTo>
                <a:cubicBezTo>
                  <a:pt x="468558" y="16034"/>
                  <a:pt x="497354" y="21771"/>
                  <a:pt x="544286" y="21771"/>
                </a:cubicBezTo>
              </a:path>
            </a:pathLst>
          </a:custGeom>
          <a:ln w="952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Oval 27"/>
          <p:cNvSpPr/>
          <p:nvPr/>
        </p:nvSpPr>
        <p:spPr>
          <a:xfrm>
            <a:off x="8858720" y="1852565"/>
            <a:ext cx="76200" cy="76200"/>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9163520" y="1700165"/>
            <a:ext cx="1295400" cy="1308050"/>
          </a:xfrm>
          <a:prstGeom prst="rect">
            <a:avLst/>
          </a:prstGeom>
          <a:noFill/>
        </p:spPr>
        <p:txBody>
          <a:bodyPr wrap="square" rtlCol="0">
            <a:spAutoFit/>
          </a:bodyPr>
          <a:lstStyle/>
          <a:p>
            <a:pPr>
              <a:spcAft>
                <a:spcPts val="600"/>
              </a:spcAft>
            </a:pPr>
            <a:r>
              <a:rPr lang="en-US" sz="1600" dirty="0">
                <a:latin typeface="Calibri" pitchFamily="34" charset="0"/>
              </a:rPr>
              <a:t>MSF Point</a:t>
            </a:r>
          </a:p>
          <a:p>
            <a:pPr>
              <a:spcAft>
                <a:spcPts val="600"/>
              </a:spcAft>
            </a:pPr>
            <a:r>
              <a:rPr lang="en-US" sz="1600" dirty="0">
                <a:latin typeface="Calibri" pitchFamily="34" charset="0"/>
              </a:rPr>
              <a:t>MSF Reach</a:t>
            </a:r>
          </a:p>
          <a:p>
            <a:pPr>
              <a:spcAft>
                <a:spcPts val="600"/>
              </a:spcAft>
            </a:pPr>
            <a:r>
              <a:rPr lang="en-US" sz="1600" dirty="0">
                <a:latin typeface="Calibri" pitchFamily="34" charset="0"/>
              </a:rPr>
              <a:t>Major River</a:t>
            </a:r>
          </a:p>
          <a:p>
            <a:pPr>
              <a:spcAft>
                <a:spcPts val="600"/>
              </a:spcAft>
            </a:pPr>
            <a:r>
              <a:rPr lang="en-US" sz="1600" dirty="0">
                <a:latin typeface="Calibri" pitchFamily="34" charset="0"/>
              </a:rPr>
              <a:t>IDWR Basin</a:t>
            </a:r>
          </a:p>
        </p:txBody>
      </p:sp>
      <p:sp>
        <p:nvSpPr>
          <p:cNvPr id="31" name="Freeform 30"/>
          <p:cNvSpPr/>
          <p:nvPr/>
        </p:nvSpPr>
        <p:spPr>
          <a:xfrm>
            <a:off x="8782520" y="2742753"/>
            <a:ext cx="304800" cy="174172"/>
          </a:xfrm>
          <a:custGeom>
            <a:avLst/>
            <a:gdLst>
              <a:gd name="connsiteX0" fmla="*/ 21772 w 304800"/>
              <a:gd name="connsiteY0" fmla="*/ 0 h 250372"/>
              <a:gd name="connsiteX1" fmla="*/ 0 w 304800"/>
              <a:gd name="connsiteY1" fmla="*/ 206829 h 250372"/>
              <a:gd name="connsiteX2" fmla="*/ 141515 w 304800"/>
              <a:gd name="connsiteY2" fmla="*/ 250372 h 250372"/>
              <a:gd name="connsiteX3" fmla="*/ 283029 w 304800"/>
              <a:gd name="connsiteY3" fmla="*/ 228600 h 250372"/>
              <a:gd name="connsiteX4" fmla="*/ 304800 w 304800"/>
              <a:gd name="connsiteY4" fmla="*/ 54429 h 250372"/>
              <a:gd name="connsiteX5" fmla="*/ 304800 w 304800"/>
              <a:gd name="connsiteY5" fmla="*/ 54429 h 250372"/>
              <a:gd name="connsiteX6" fmla="*/ 108858 w 304800"/>
              <a:gd name="connsiteY6" fmla="*/ 87086 h 250372"/>
              <a:gd name="connsiteX7" fmla="*/ 21772 w 304800"/>
              <a:gd name="connsiteY7" fmla="*/ 0 h 25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800" h="250372">
                <a:moveTo>
                  <a:pt x="21772" y="0"/>
                </a:moveTo>
                <a:lnTo>
                  <a:pt x="0" y="206829"/>
                </a:lnTo>
                <a:lnTo>
                  <a:pt x="141515" y="250372"/>
                </a:lnTo>
                <a:lnTo>
                  <a:pt x="283029" y="228600"/>
                </a:lnTo>
                <a:lnTo>
                  <a:pt x="304800" y="54429"/>
                </a:lnTo>
                <a:lnTo>
                  <a:pt x="304800" y="54429"/>
                </a:lnTo>
                <a:lnTo>
                  <a:pt x="108858" y="87086"/>
                </a:lnTo>
                <a:lnTo>
                  <a:pt x="21772" y="0"/>
                </a:lnTo>
                <a:close/>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a:off x="6979316" y="3505811"/>
            <a:ext cx="1497795" cy="422455"/>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6972631" y="3551306"/>
            <a:ext cx="1574605" cy="338554"/>
          </a:xfrm>
          <a:prstGeom prst="rect">
            <a:avLst/>
          </a:prstGeom>
          <a:noFill/>
        </p:spPr>
        <p:txBody>
          <a:bodyPr wrap="square" rtlCol="0">
            <a:spAutoFit/>
          </a:bodyPr>
          <a:lstStyle/>
          <a:p>
            <a:pPr algn="ctr">
              <a:spcAft>
                <a:spcPts val="600"/>
              </a:spcAft>
            </a:pPr>
            <a:r>
              <a:rPr lang="en-US" sz="1600" dirty="0">
                <a:latin typeface="Calibri" pitchFamily="34" charset="0"/>
              </a:rPr>
              <a:t>Milner Dam (0)</a:t>
            </a:r>
          </a:p>
        </p:txBody>
      </p:sp>
      <p:sp>
        <p:nvSpPr>
          <p:cNvPr id="33" name="TextBox 32"/>
          <p:cNvSpPr txBox="1"/>
          <p:nvPr/>
        </p:nvSpPr>
        <p:spPr>
          <a:xfrm>
            <a:off x="1679427" y="3044951"/>
            <a:ext cx="1382579" cy="584775"/>
          </a:xfrm>
          <a:prstGeom prst="rect">
            <a:avLst/>
          </a:prstGeom>
          <a:noFill/>
        </p:spPr>
        <p:txBody>
          <a:bodyPr wrap="square" rtlCol="0">
            <a:spAutoFit/>
          </a:bodyPr>
          <a:lstStyle/>
          <a:p>
            <a:pPr algn="ctr">
              <a:spcAft>
                <a:spcPts val="600"/>
              </a:spcAft>
            </a:pPr>
            <a:r>
              <a:rPr lang="en-US" sz="1600" dirty="0">
                <a:latin typeface="Calibri" pitchFamily="34" charset="0"/>
              </a:rPr>
              <a:t>Weiser Gage (3,300)</a:t>
            </a:r>
          </a:p>
        </p:txBody>
      </p:sp>
      <p:sp>
        <p:nvSpPr>
          <p:cNvPr id="36" name="TextBox 35"/>
          <p:cNvSpPr txBox="1"/>
          <p:nvPr/>
        </p:nvSpPr>
        <p:spPr>
          <a:xfrm>
            <a:off x="1641021" y="3851456"/>
            <a:ext cx="1497795" cy="584775"/>
          </a:xfrm>
          <a:prstGeom prst="rect">
            <a:avLst/>
          </a:prstGeom>
          <a:noFill/>
        </p:spPr>
        <p:txBody>
          <a:bodyPr wrap="square" rtlCol="0">
            <a:spAutoFit/>
          </a:bodyPr>
          <a:lstStyle/>
          <a:p>
            <a:pPr algn="ctr">
              <a:spcAft>
                <a:spcPts val="600"/>
              </a:spcAft>
            </a:pPr>
            <a:r>
              <a:rPr lang="en-US" sz="1600" dirty="0">
                <a:latin typeface="Calibri" pitchFamily="34" charset="0"/>
              </a:rPr>
              <a:t>Murphy Gage (3,900/5,600)</a:t>
            </a:r>
          </a:p>
        </p:txBody>
      </p:sp>
      <p:pic>
        <p:nvPicPr>
          <p:cNvPr id="4099" name="Picture 3"/>
          <p:cNvPicPr>
            <a:picLocks noChangeAspect="1" noChangeArrowheads="1"/>
          </p:cNvPicPr>
          <p:nvPr/>
        </p:nvPicPr>
        <p:blipFill>
          <a:blip r:embed="rId4" cstate="print"/>
          <a:srcRect/>
          <a:stretch>
            <a:fillRect/>
          </a:stretch>
        </p:blipFill>
        <p:spPr bwMode="auto">
          <a:xfrm>
            <a:off x="1756236" y="4734770"/>
            <a:ext cx="1315415" cy="197136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993BC-0E1C-B639-DA58-E849DBB0721B}"/>
              </a:ext>
            </a:extLst>
          </p:cNvPr>
          <p:cNvSpPr>
            <a:spLocks noGrp="1"/>
          </p:cNvSpPr>
          <p:nvPr>
            <p:ph type="title"/>
          </p:nvPr>
        </p:nvSpPr>
        <p:spPr/>
        <p:txBody>
          <a:bodyPr/>
          <a:lstStyle/>
          <a:p>
            <a:r>
              <a:rPr lang="en-US" dirty="0"/>
              <a:t>Nez Perce Reserved Water Right Claims</a:t>
            </a:r>
          </a:p>
        </p:txBody>
      </p:sp>
      <p:sp>
        <p:nvSpPr>
          <p:cNvPr id="3" name="Content Placeholder 2">
            <a:extLst>
              <a:ext uri="{FF2B5EF4-FFF2-40B4-BE49-F238E27FC236}">
                <a16:creationId xmlns:a16="http://schemas.microsoft.com/office/drawing/2014/main" id="{246F97A3-9215-2759-F2E8-189EFB8DD059}"/>
              </a:ext>
            </a:extLst>
          </p:cNvPr>
          <p:cNvSpPr>
            <a:spLocks noGrp="1"/>
          </p:cNvSpPr>
          <p:nvPr>
            <p:ph idx="1"/>
          </p:nvPr>
        </p:nvSpPr>
        <p:spPr/>
        <p:txBody>
          <a:bodyPr>
            <a:normAutofit lnSpcReduction="10000"/>
          </a:bodyPr>
          <a:lstStyle/>
          <a:p>
            <a:r>
              <a:rPr lang="en-US" dirty="0"/>
              <a:t>Raised in the Snake River Basin Adjudication</a:t>
            </a:r>
          </a:p>
          <a:p>
            <a:r>
              <a:rPr lang="en-US" dirty="0"/>
              <a:t>Settled in 2004</a:t>
            </a:r>
          </a:p>
          <a:p>
            <a:pPr lvl="1"/>
            <a:r>
              <a:rPr lang="en-US" dirty="0"/>
              <a:t>Mediators Term Sheet (srba.state.id.us/</a:t>
            </a:r>
            <a:r>
              <a:rPr lang="en-US" dirty="0" err="1"/>
              <a:t>NezPerceHTM</a:t>
            </a:r>
            <a:r>
              <a:rPr lang="en-US" dirty="0"/>
              <a:t>)</a:t>
            </a:r>
          </a:p>
          <a:p>
            <a:pPr lvl="1"/>
            <a:r>
              <a:rPr lang="en-US" dirty="0"/>
              <a:t>Snake River Water Rights Act of 1804 PL No. 108-447</a:t>
            </a:r>
          </a:p>
          <a:p>
            <a:pPr lvl="1"/>
            <a:r>
              <a:rPr lang="en-US" dirty="0"/>
              <a:t>E. This agreement, the decree, and the order approving this agreement may not be modified in any manner except as herein provided or with the joint written consent of the duly authorized representatives of the parties and the consent of the court approving this agreement, which court shall have the sole jurisdiction to modify its decree.</a:t>
            </a:r>
          </a:p>
          <a:p>
            <a:r>
              <a:rPr lang="en-US" dirty="0"/>
              <a:t>42-1763B</a:t>
            </a:r>
          </a:p>
          <a:p>
            <a:pPr lvl="1"/>
            <a:r>
              <a:rPr lang="en-US" dirty="0"/>
              <a:t>Flow augmentation – Interim Authority for Water Rental</a:t>
            </a:r>
          </a:p>
          <a:p>
            <a:pPr lvl="1"/>
            <a:endParaRPr lang="en-US" dirty="0"/>
          </a:p>
        </p:txBody>
      </p:sp>
    </p:spTree>
    <p:extLst>
      <p:ext uri="{BB962C8B-B14F-4D97-AF65-F5344CB8AC3E}">
        <p14:creationId xmlns:p14="http://schemas.microsoft.com/office/powerpoint/2010/main" val="17022253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Big Wood River </a:t>
            </a:r>
          </a:p>
        </p:txBody>
      </p:sp>
      <p:sp>
        <p:nvSpPr>
          <p:cNvPr id="3" name="Content Placeholder 2"/>
          <p:cNvSpPr>
            <a:spLocks noGrp="1"/>
          </p:cNvSpPr>
          <p:nvPr>
            <p:ph sz="quarter" idx="1"/>
          </p:nvPr>
        </p:nvSpPr>
        <p:spPr>
          <a:xfrm>
            <a:off x="1831239" y="1470345"/>
            <a:ext cx="3727092" cy="5257800"/>
          </a:xfrm>
        </p:spPr>
        <p:txBody>
          <a:bodyPr>
            <a:normAutofit/>
          </a:bodyPr>
          <a:lstStyle/>
          <a:p>
            <a:r>
              <a:rPr lang="en-US" sz="2000" dirty="0">
                <a:latin typeface="Calibri" pitchFamily="34" charset="0"/>
              </a:rPr>
              <a:t>MSF Water Rights</a:t>
            </a:r>
          </a:p>
          <a:p>
            <a:pPr lvl="1"/>
            <a:r>
              <a:rPr lang="en-US" sz="2000" dirty="0">
                <a:latin typeface="Calibri" pitchFamily="34" charset="0"/>
              </a:rPr>
              <a:t>37-7919: 70 </a:t>
            </a:r>
            <a:r>
              <a:rPr lang="en-US" sz="2000" dirty="0" err="1">
                <a:latin typeface="Calibri" pitchFamily="34" charset="0"/>
              </a:rPr>
              <a:t>cfs</a:t>
            </a:r>
            <a:r>
              <a:rPr lang="en-US" sz="2000" dirty="0">
                <a:latin typeface="Calibri" pitchFamily="34" charset="0"/>
              </a:rPr>
              <a:t> (6/19/1981)</a:t>
            </a:r>
          </a:p>
          <a:p>
            <a:pPr lvl="1"/>
            <a:r>
              <a:rPr lang="en-US" sz="2000" dirty="0">
                <a:latin typeface="Calibri" pitchFamily="34" charset="0"/>
              </a:rPr>
              <a:t>37-8258: 150-200 </a:t>
            </a:r>
            <a:r>
              <a:rPr lang="en-US" sz="2000" dirty="0" err="1">
                <a:latin typeface="Calibri" pitchFamily="34" charset="0"/>
              </a:rPr>
              <a:t>cfs</a:t>
            </a:r>
            <a:r>
              <a:rPr lang="en-US" sz="2000" dirty="0">
                <a:latin typeface="Calibri" pitchFamily="34" charset="0"/>
              </a:rPr>
              <a:t> (1/16/1986)</a:t>
            </a:r>
          </a:p>
          <a:p>
            <a:pPr lvl="1"/>
            <a:r>
              <a:rPr lang="en-US" sz="2000" dirty="0">
                <a:latin typeface="Calibri" pitchFamily="34" charset="0"/>
              </a:rPr>
              <a:t>37-8307: 119 </a:t>
            </a:r>
            <a:r>
              <a:rPr lang="en-US" sz="2000" dirty="0" err="1">
                <a:latin typeface="Calibri" pitchFamily="34" charset="0"/>
              </a:rPr>
              <a:t>cfs</a:t>
            </a:r>
            <a:r>
              <a:rPr lang="en-US" sz="2000" dirty="0">
                <a:latin typeface="Calibri" pitchFamily="34" charset="0"/>
              </a:rPr>
              <a:t> (10/26/1987)</a:t>
            </a:r>
          </a:p>
          <a:p>
            <a:r>
              <a:rPr lang="en-US" sz="2000" dirty="0">
                <a:latin typeface="Calibri" pitchFamily="34" charset="0"/>
              </a:rPr>
              <a:t>Later two rights subordinate to domestic and </a:t>
            </a:r>
            <a:r>
              <a:rPr lang="en-US" sz="2000" dirty="0" err="1">
                <a:latin typeface="Calibri" pitchFamily="34" charset="0"/>
              </a:rPr>
              <a:t>muncipal</a:t>
            </a:r>
            <a:r>
              <a:rPr lang="en-US" sz="2000" dirty="0">
                <a:latin typeface="Calibri" pitchFamily="34" charset="0"/>
              </a:rPr>
              <a:t> </a:t>
            </a:r>
            <a:r>
              <a:rPr lang="en-US" sz="2000" dirty="0" err="1">
                <a:latin typeface="Calibri" pitchFamily="34" charset="0"/>
              </a:rPr>
              <a:t>gw</a:t>
            </a:r>
            <a:r>
              <a:rPr lang="en-US" sz="2000" dirty="0">
                <a:latin typeface="Calibri" pitchFamily="34" charset="0"/>
              </a:rPr>
              <a:t> rights as allowed in ground water management plan</a:t>
            </a:r>
          </a:p>
          <a:p>
            <a:r>
              <a:rPr lang="en-US" sz="2000" dirty="0">
                <a:latin typeface="Calibri" pitchFamily="34" charset="0"/>
              </a:rPr>
              <a:t>Challenges: New water right applications may impact MSF, difficult to administer water rights to protect MSF</a:t>
            </a:r>
          </a:p>
        </p:txBody>
      </p:sp>
      <p:sp>
        <p:nvSpPr>
          <p:cNvPr id="7" name="Slide Number Placeholder 6"/>
          <p:cNvSpPr>
            <a:spLocks noGrp="1"/>
          </p:cNvSpPr>
          <p:nvPr>
            <p:ph type="sldNum" sz="quarter" idx="12"/>
          </p:nvPr>
        </p:nvSpPr>
        <p:spPr/>
        <p:txBody>
          <a:bodyPr>
            <a:normAutofit/>
          </a:bodyPr>
          <a:lstStyle/>
          <a:p>
            <a:fld id="{91FFC5F6-8047-4FF7-8DAD-446A4F226A58}" type="slidenum">
              <a:rPr lang="en-US" smtClean="0"/>
              <a:pPr/>
              <a:t>40</a:t>
            </a:fld>
            <a:endParaRPr lang="en-US"/>
          </a:p>
        </p:txBody>
      </p:sp>
      <p:pic>
        <p:nvPicPr>
          <p:cNvPr id="6146" name="Picture 2" descr="D:\Data\Work\Management\Presentations - Outreach\2016-5-9 AWSE\MSF Reference\BigWood_MSF_smallMap.jpg"/>
          <p:cNvPicPr>
            <a:picLocks noChangeAspect="1" noChangeArrowheads="1"/>
          </p:cNvPicPr>
          <p:nvPr/>
        </p:nvPicPr>
        <p:blipFill>
          <a:blip r:embed="rId3" cstate="print"/>
          <a:srcRect/>
          <a:stretch>
            <a:fillRect/>
          </a:stretch>
        </p:blipFill>
        <p:spPr bwMode="auto">
          <a:xfrm>
            <a:off x="7286556" y="1623966"/>
            <a:ext cx="3266823" cy="5002323"/>
          </a:xfrm>
          <a:prstGeom prst="rect">
            <a:avLst/>
          </a:prstGeom>
          <a:noFill/>
        </p:spPr>
      </p:pic>
      <p:pic>
        <p:nvPicPr>
          <p:cNvPr id="6147" name="Picture 3"/>
          <p:cNvPicPr>
            <a:picLocks noChangeAspect="1" noChangeArrowheads="1"/>
          </p:cNvPicPr>
          <p:nvPr/>
        </p:nvPicPr>
        <p:blipFill>
          <a:blip r:embed="rId4" cstate="print"/>
          <a:srcRect/>
          <a:stretch>
            <a:fillRect/>
          </a:stretch>
        </p:blipFill>
        <p:spPr bwMode="auto">
          <a:xfrm>
            <a:off x="5481520" y="4046508"/>
            <a:ext cx="1821778" cy="2685323"/>
          </a:xfrm>
          <a:prstGeom prst="rect">
            <a:avLst/>
          </a:prstGeom>
          <a:noFill/>
          <a:ln w="9525">
            <a:noFill/>
            <a:miter lim="800000"/>
            <a:headEnd/>
            <a:tailEnd/>
          </a:ln>
        </p:spPr>
      </p:pic>
      <p:sp>
        <p:nvSpPr>
          <p:cNvPr id="15" name="Rounded Rectangle 14"/>
          <p:cNvSpPr/>
          <p:nvPr/>
        </p:nvSpPr>
        <p:spPr>
          <a:xfrm>
            <a:off x="5635141" y="1585560"/>
            <a:ext cx="1728225" cy="1305771"/>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677205" y="2046421"/>
            <a:ext cx="381000" cy="130629"/>
          </a:xfrm>
          <a:custGeom>
            <a:avLst/>
            <a:gdLst>
              <a:gd name="connsiteX0" fmla="*/ 0 w 544286"/>
              <a:gd name="connsiteY0" fmla="*/ 54429 h 130629"/>
              <a:gd name="connsiteX1" fmla="*/ 65314 w 544286"/>
              <a:gd name="connsiteY1" fmla="*/ 32657 h 130629"/>
              <a:gd name="connsiteX2" fmla="*/ 119743 w 544286"/>
              <a:gd name="connsiteY2" fmla="*/ 0 h 130629"/>
              <a:gd name="connsiteX3" fmla="*/ 174171 w 544286"/>
              <a:gd name="connsiteY3" fmla="*/ 10886 h 130629"/>
              <a:gd name="connsiteX4" fmla="*/ 206829 w 544286"/>
              <a:gd name="connsiteY4" fmla="*/ 43543 h 130629"/>
              <a:gd name="connsiteX5" fmla="*/ 239486 w 544286"/>
              <a:gd name="connsiteY5" fmla="*/ 65314 h 130629"/>
              <a:gd name="connsiteX6" fmla="*/ 250371 w 544286"/>
              <a:gd name="connsiteY6" fmla="*/ 119743 h 130629"/>
              <a:gd name="connsiteX7" fmla="*/ 283029 w 544286"/>
              <a:gd name="connsiteY7" fmla="*/ 130629 h 130629"/>
              <a:gd name="connsiteX8" fmla="*/ 359229 w 544286"/>
              <a:gd name="connsiteY8" fmla="*/ 119743 h 130629"/>
              <a:gd name="connsiteX9" fmla="*/ 391886 w 544286"/>
              <a:gd name="connsiteY9" fmla="*/ 108857 h 130629"/>
              <a:gd name="connsiteX10" fmla="*/ 424543 w 544286"/>
              <a:gd name="connsiteY10" fmla="*/ 43543 h 130629"/>
              <a:gd name="connsiteX11" fmla="*/ 544286 w 544286"/>
              <a:gd name="connsiteY11" fmla="*/ 21771 h 1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4286" h="130629">
                <a:moveTo>
                  <a:pt x="0" y="54429"/>
                </a:moveTo>
                <a:cubicBezTo>
                  <a:pt x="21771" y="47172"/>
                  <a:pt x="49086" y="48884"/>
                  <a:pt x="65314" y="32657"/>
                </a:cubicBezTo>
                <a:cubicBezTo>
                  <a:pt x="95200" y="2772"/>
                  <a:pt x="77350" y="14132"/>
                  <a:pt x="119743" y="0"/>
                </a:cubicBezTo>
                <a:cubicBezTo>
                  <a:pt x="137886" y="3629"/>
                  <a:pt x="157622" y="2612"/>
                  <a:pt x="174171" y="10886"/>
                </a:cubicBezTo>
                <a:cubicBezTo>
                  <a:pt x="187941" y="17771"/>
                  <a:pt x="195002" y="33688"/>
                  <a:pt x="206829" y="43543"/>
                </a:cubicBezTo>
                <a:cubicBezTo>
                  <a:pt x="216880" y="51918"/>
                  <a:pt x="228600" y="58057"/>
                  <a:pt x="239486" y="65314"/>
                </a:cubicBezTo>
                <a:cubicBezTo>
                  <a:pt x="243114" y="83457"/>
                  <a:pt x="240108" y="104348"/>
                  <a:pt x="250371" y="119743"/>
                </a:cubicBezTo>
                <a:cubicBezTo>
                  <a:pt x="256736" y="129291"/>
                  <a:pt x="271554" y="130629"/>
                  <a:pt x="283029" y="130629"/>
                </a:cubicBezTo>
                <a:cubicBezTo>
                  <a:pt x="308687" y="130629"/>
                  <a:pt x="333829" y="123372"/>
                  <a:pt x="359229" y="119743"/>
                </a:cubicBezTo>
                <a:cubicBezTo>
                  <a:pt x="370115" y="116114"/>
                  <a:pt x="383772" y="116971"/>
                  <a:pt x="391886" y="108857"/>
                </a:cubicBezTo>
                <a:cubicBezTo>
                  <a:pt x="429453" y="71289"/>
                  <a:pt x="370700" y="77195"/>
                  <a:pt x="424543" y="43543"/>
                </a:cubicBezTo>
                <a:cubicBezTo>
                  <a:pt x="468558" y="16034"/>
                  <a:pt x="497354" y="21771"/>
                  <a:pt x="544286" y="21771"/>
                </a:cubicBezTo>
              </a:path>
            </a:pathLst>
          </a:cu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5677205" y="2354880"/>
            <a:ext cx="381000" cy="152400"/>
          </a:xfrm>
          <a:custGeom>
            <a:avLst/>
            <a:gdLst>
              <a:gd name="connsiteX0" fmla="*/ 0 w 544286"/>
              <a:gd name="connsiteY0" fmla="*/ 54429 h 130629"/>
              <a:gd name="connsiteX1" fmla="*/ 65314 w 544286"/>
              <a:gd name="connsiteY1" fmla="*/ 32657 h 130629"/>
              <a:gd name="connsiteX2" fmla="*/ 119743 w 544286"/>
              <a:gd name="connsiteY2" fmla="*/ 0 h 130629"/>
              <a:gd name="connsiteX3" fmla="*/ 174171 w 544286"/>
              <a:gd name="connsiteY3" fmla="*/ 10886 h 130629"/>
              <a:gd name="connsiteX4" fmla="*/ 206829 w 544286"/>
              <a:gd name="connsiteY4" fmla="*/ 43543 h 130629"/>
              <a:gd name="connsiteX5" fmla="*/ 239486 w 544286"/>
              <a:gd name="connsiteY5" fmla="*/ 65314 h 130629"/>
              <a:gd name="connsiteX6" fmla="*/ 250371 w 544286"/>
              <a:gd name="connsiteY6" fmla="*/ 119743 h 130629"/>
              <a:gd name="connsiteX7" fmla="*/ 283029 w 544286"/>
              <a:gd name="connsiteY7" fmla="*/ 130629 h 130629"/>
              <a:gd name="connsiteX8" fmla="*/ 359229 w 544286"/>
              <a:gd name="connsiteY8" fmla="*/ 119743 h 130629"/>
              <a:gd name="connsiteX9" fmla="*/ 391886 w 544286"/>
              <a:gd name="connsiteY9" fmla="*/ 108857 h 130629"/>
              <a:gd name="connsiteX10" fmla="*/ 424543 w 544286"/>
              <a:gd name="connsiteY10" fmla="*/ 43543 h 130629"/>
              <a:gd name="connsiteX11" fmla="*/ 544286 w 544286"/>
              <a:gd name="connsiteY11" fmla="*/ 21771 h 1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4286" h="130629">
                <a:moveTo>
                  <a:pt x="0" y="54429"/>
                </a:moveTo>
                <a:cubicBezTo>
                  <a:pt x="21771" y="47172"/>
                  <a:pt x="49086" y="48884"/>
                  <a:pt x="65314" y="32657"/>
                </a:cubicBezTo>
                <a:cubicBezTo>
                  <a:pt x="95200" y="2772"/>
                  <a:pt x="77350" y="14132"/>
                  <a:pt x="119743" y="0"/>
                </a:cubicBezTo>
                <a:cubicBezTo>
                  <a:pt x="137886" y="3629"/>
                  <a:pt x="157622" y="2612"/>
                  <a:pt x="174171" y="10886"/>
                </a:cubicBezTo>
                <a:cubicBezTo>
                  <a:pt x="187941" y="17771"/>
                  <a:pt x="195002" y="33688"/>
                  <a:pt x="206829" y="43543"/>
                </a:cubicBezTo>
                <a:cubicBezTo>
                  <a:pt x="216880" y="51918"/>
                  <a:pt x="228600" y="58057"/>
                  <a:pt x="239486" y="65314"/>
                </a:cubicBezTo>
                <a:cubicBezTo>
                  <a:pt x="243114" y="83457"/>
                  <a:pt x="240108" y="104348"/>
                  <a:pt x="250371" y="119743"/>
                </a:cubicBezTo>
                <a:cubicBezTo>
                  <a:pt x="256736" y="129291"/>
                  <a:pt x="271554" y="130629"/>
                  <a:pt x="283029" y="130629"/>
                </a:cubicBezTo>
                <a:cubicBezTo>
                  <a:pt x="308687" y="130629"/>
                  <a:pt x="333829" y="123372"/>
                  <a:pt x="359229" y="119743"/>
                </a:cubicBezTo>
                <a:cubicBezTo>
                  <a:pt x="370115" y="116114"/>
                  <a:pt x="383772" y="116971"/>
                  <a:pt x="391886" y="108857"/>
                </a:cubicBezTo>
                <a:cubicBezTo>
                  <a:pt x="429453" y="71289"/>
                  <a:pt x="370700" y="77195"/>
                  <a:pt x="424543" y="43543"/>
                </a:cubicBezTo>
                <a:cubicBezTo>
                  <a:pt x="468558" y="16034"/>
                  <a:pt x="497354" y="21771"/>
                  <a:pt x="544286" y="21771"/>
                </a:cubicBezTo>
              </a:path>
            </a:pathLst>
          </a:custGeom>
          <a:ln w="952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Oval 10"/>
          <p:cNvSpPr/>
          <p:nvPr/>
        </p:nvSpPr>
        <p:spPr>
          <a:xfrm>
            <a:off x="5829605" y="1776365"/>
            <a:ext cx="76200" cy="76200"/>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134406" y="1623965"/>
            <a:ext cx="1195435" cy="1231106"/>
          </a:xfrm>
          <a:prstGeom prst="rect">
            <a:avLst/>
          </a:prstGeom>
          <a:noFill/>
        </p:spPr>
        <p:txBody>
          <a:bodyPr wrap="square" rtlCol="0">
            <a:spAutoFit/>
          </a:bodyPr>
          <a:lstStyle/>
          <a:p>
            <a:pPr>
              <a:spcAft>
                <a:spcPts val="400"/>
              </a:spcAft>
            </a:pPr>
            <a:r>
              <a:rPr lang="en-US" sz="1600" dirty="0">
                <a:latin typeface="Calibri" pitchFamily="34" charset="0"/>
              </a:rPr>
              <a:t>MSF Point</a:t>
            </a:r>
          </a:p>
          <a:p>
            <a:pPr>
              <a:spcAft>
                <a:spcPts val="400"/>
              </a:spcAft>
            </a:pPr>
            <a:r>
              <a:rPr lang="en-US" sz="1600" dirty="0">
                <a:latin typeface="Calibri" pitchFamily="34" charset="0"/>
              </a:rPr>
              <a:t>MSF Reach</a:t>
            </a:r>
          </a:p>
          <a:p>
            <a:pPr>
              <a:spcAft>
                <a:spcPts val="400"/>
              </a:spcAft>
            </a:pPr>
            <a:r>
              <a:rPr lang="en-US" sz="1600" dirty="0">
                <a:latin typeface="Calibri" pitchFamily="34" charset="0"/>
              </a:rPr>
              <a:t>Major River</a:t>
            </a:r>
          </a:p>
          <a:p>
            <a:pPr>
              <a:spcAft>
                <a:spcPts val="400"/>
              </a:spcAft>
            </a:pPr>
            <a:r>
              <a:rPr lang="en-US" sz="1600" dirty="0">
                <a:latin typeface="Calibri" pitchFamily="34" charset="0"/>
              </a:rPr>
              <a:t>IDWR Basin</a:t>
            </a:r>
          </a:p>
        </p:txBody>
      </p:sp>
      <p:sp>
        <p:nvSpPr>
          <p:cNvPr id="14" name="Freeform 13"/>
          <p:cNvSpPr/>
          <p:nvPr/>
        </p:nvSpPr>
        <p:spPr>
          <a:xfrm>
            <a:off x="5711951" y="2584090"/>
            <a:ext cx="346255" cy="192025"/>
          </a:xfrm>
          <a:custGeom>
            <a:avLst/>
            <a:gdLst>
              <a:gd name="connsiteX0" fmla="*/ 21772 w 304800"/>
              <a:gd name="connsiteY0" fmla="*/ 0 h 250372"/>
              <a:gd name="connsiteX1" fmla="*/ 0 w 304800"/>
              <a:gd name="connsiteY1" fmla="*/ 206829 h 250372"/>
              <a:gd name="connsiteX2" fmla="*/ 141515 w 304800"/>
              <a:gd name="connsiteY2" fmla="*/ 250372 h 250372"/>
              <a:gd name="connsiteX3" fmla="*/ 283029 w 304800"/>
              <a:gd name="connsiteY3" fmla="*/ 228600 h 250372"/>
              <a:gd name="connsiteX4" fmla="*/ 304800 w 304800"/>
              <a:gd name="connsiteY4" fmla="*/ 54429 h 250372"/>
              <a:gd name="connsiteX5" fmla="*/ 304800 w 304800"/>
              <a:gd name="connsiteY5" fmla="*/ 54429 h 250372"/>
              <a:gd name="connsiteX6" fmla="*/ 108858 w 304800"/>
              <a:gd name="connsiteY6" fmla="*/ 87086 h 250372"/>
              <a:gd name="connsiteX7" fmla="*/ 21772 w 304800"/>
              <a:gd name="connsiteY7" fmla="*/ 0 h 25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800" h="250372">
                <a:moveTo>
                  <a:pt x="21772" y="0"/>
                </a:moveTo>
                <a:lnTo>
                  <a:pt x="0" y="206829"/>
                </a:lnTo>
                <a:lnTo>
                  <a:pt x="141515" y="250372"/>
                </a:lnTo>
                <a:lnTo>
                  <a:pt x="283029" y="228600"/>
                </a:lnTo>
                <a:lnTo>
                  <a:pt x="304800" y="54429"/>
                </a:lnTo>
                <a:lnTo>
                  <a:pt x="304800" y="54429"/>
                </a:lnTo>
                <a:lnTo>
                  <a:pt x="108858" y="87086"/>
                </a:lnTo>
                <a:lnTo>
                  <a:pt x="21772" y="0"/>
                </a:lnTo>
                <a:close/>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5903976" y="3044950"/>
            <a:ext cx="1497795" cy="61448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endCxn id="16" idx="3"/>
          </p:cNvCxnSpPr>
          <p:nvPr/>
        </p:nvCxnSpPr>
        <p:spPr>
          <a:xfrm flipH="1">
            <a:off x="7401770" y="3275380"/>
            <a:ext cx="1689820" cy="76810"/>
          </a:xfrm>
          <a:prstGeom prst="line">
            <a:avLst/>
          </a:prstGeom>
          <a:ln>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942382" y="3044950"/>
            <a:ext cx="1382579" cy="584775"/>
          </a:xfrm>
          <a:prstGeom prst="rect">
            <a:avLst/>
          </a:prstGeom>
          <a:noFill/>
        </p:spPr>
        <p:txBody>
          <a:bodyPr wrap="square" rtlCol="0">
            <a:spAutoFit/>
          </a:bodyPr>
          <a:lstStyle/>
          <a:p>
            <a:pPr algn="ctr"/>
            <a:r>
              <a:rPr lang="en-US" sz="1600" dirty="0">
                <a:latin typeface="Calibri" pitchFamily="34" charset="0"/>
              </a:rPr>
              <a:t>Sun Valley &amp;</a:t>
            </a:r>
          </a:p>
          <a:p>
            <a:pPr algn="ctr"/>
            <a:r>
              <a:rPr lang="en-US" sz="1600" dirty="0">
                <a:latin typeface="Calibri" pitchFamily="34" charset="0"/>
              </a:rPr>
              <a:t>Hailey</a:t>
            </a:r>
          </a:p>
        </p:txBody>
      </p:sp>
      <p:cxnSp>
        <p:nvCxnSpPr>
          <p:cNvPr id="20" name="Straight Connector 19"/>
          <p:cNvCxnSpPr>
            <a:endCxn id="16" idx="3"/>
          </p:cNvCxnSpPr>
          <p:nvPr/>
        </p:nvCxnSpPr>
        <p:spPr>
          <a:xfrm flipH="1" flipV="1">
            <a:off x="7401771" y="3352190"/>
            <a:ext cx="1881845" cy="768100"/>
          </a:xfrm>
          <a:prstGeom prst="line">
            <a:avLst/>
          </a:prstGeom>
          <a:ln>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6096001" y="3813050"/>
            <a:ext cx="1497795" cy="61448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6057596" y="3813050"/>
            <a:ext cx="1574604" cy="584775"/>
          </a:xfrm>
          <a:prstGeom prst="rect">
            <a:avLst/>
          </a:prstGeom>
          <a:noFill/>
        </p:spPr>
        <p:txBody>
          <a:bodyPr wrap="square" rtlCol="0">
            <a:spAutoFit/>
          </a:bodyPr>
          <a:lstStyle/>
          <a:p>
            <a:pPr algn="ctr"/>
            <a:r>
              <a:rPr lang="en-US" sz="1600" dirty="0">
                <a:latin typeface="Calibri" pitchFamily="34" charset="0"/>
              </a:rPr>
              <a:t>Magic Reservoir (irrigation)</a:t>
            </a:r>
          </a:p>
        </p:txBody>
      </p:sp>
      <p:cxnSp>
        <p:nvCxnSpPr>
          <p:cNvPr id="26" name="Straight Connector 25"/>
          <p:cNvCxnSpPr/>
          <p:nvPr/>
        </p:nvCxnSpPr>
        <p:spPr>
          <a:xfrm flipH="1" flipV="1">
            <a:off x="7593795" y="4158695"/>
            <a:ext cx="1459390" cy="1613010"/>
          </a:xfrm>
          <a:prstGeom prst="line">
            <a:avLst/>
          </a:prstGeom>
          <a:ln>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6019191" y="1585560"/>
            <a:ext cx="1728225" cy="1267365"/>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Priest River</a:t>
            </a:r>
          </a:p>
        </p:txBody>
      </p:sp>
      <p:sp>
        <p:nvSpPr>
          <p:cNvPr id="5" name="Rectangle 4"/>
          <p:cNvSpPr>
            <a:spLocks noGrp="1" noChangeArrowheads="1"/>
          </p:cNvSpPr>
          <p:nvPr>
            <p:ph sz="quarter" idx="1"/>
          </p:nvPr>
        </p:nvSpPr>
        <p:spPr>
          <a:xfrm>
            <a:off x="1830628" y="1600200"/>
            <a:ext cx="4111752" cy="5105400"/>
          </a:xfrm>
        </p:spPr>
        <p:txBody>
          <a:bodyPr>
            <a:normAutofit/>
          </a:bodyPr>
          <a:lstStyle/>
          <a:p>
            <a:pPr>
              <a:lnSpc>
                <a:spcPct val="90000"/>
              </a:lnSpc>
            </a:pPr>
            <a:r>
              <a:rPr lang="en-US" sz="2000" dirty="0">
                <a:latin typeface="Calibri" pitchFamily="34" charset="0"/>
              </a:rPr>
              <a:t>MSF 97-7380</a:t>
            </a:r>
          </a:p>
          <a:p>
            <a:pPr>
              <a:lnSpc>
                <a:spcPct val="90000"/>
              </a:lnSpc>
            </a:pPr>
            <a:r>
              <a:rPr lang="en-US" sz="2000" dirty="0">
                <a:latin typeface="Calibri" pitchFamily="34" charset="0"/>
              </a:rPr>
              <a:t>Priority Date: 10/22/1997</a:t>
            </a:r>
          </a:p>
          <a:p>
            <a:pPr>
              <a:lnSpc>
                <a:spcPct val="90000"/>
              </a:lnSpc>
            </a:pPr>
            <a:r>
              <a:rPr lang="en-US" sz="2000" dirty="0">
                <a:latin typeface="Calibri" pitchFamily="34" charset="0"/>
              </a:rPr>
              <a:t>Flows:</a:t>
            </a:r>
          </a:p>
          <a:p>
            <a:pPr lvl="1">
              <a:lnSpc>
                <a:spcPct val="90000"/>
              </a:lnSpc>
            </a:pPr>
            <a:r>
              <a:rPr lang="en-US" sz="2000" dirty="0">
                <a:latin typeface="Calibri" pitchFamily="34" charset="0"/>
              </a:rPr>
              <a:t>1,500 </a:t>
            </a:r>
            <a:r>
              <a:rPr lang="en-US" sz="2000" dirty="0" err="1">
                <a:latin typeface="Calibri" pitchFamily="34" charset="0"/>
              </a:rPr>
              <a:t>cfs</a:t>
            </a:r>
            <a:r>
              <a:rPr lang="en-US" sz="2000" dirty="0">
                <a:latin typeface="Calibri" pitchFamily="34" charset="0"/>
              </a:rPr>
              <a:t> (4/01 – 6/30)</a:t>
            </a:r>
          </a:p>
          <a:p>
            <a:pPr lvl="1">
              <a:lnSpc>
                <a:spcPct val="90000"/>
              </a:lnSpc>
            </a:pPr>
            <a:r>
              <a:rPr lang="en-US" sz="2000" dirty="0">
                <a:latin typeface="Calibri" pitchFamily="34" charset="0"/>
              </a:rPr>
              <a:t>951cfs (7/1- 7/31)</a:t>
            </a:r>
          </a:p>
          <a:p>
            <a:pPr lvl="1">
              <a:lnSpc>
                <a:spcPct val="90000"/>
              </a:lnSpc>
            </a:pPr>
            <a:r>
              <a:rPr lang="en-US" sz="2000" dirty="0">
                <a:latin typeface="Calibri" pitchFamily="34" charset="0"/>
              </a:rPr>
              <a:t>300 </a:t>
            </a:r>
            <a:r>
              <a:rPr lang="en-US" sz="2000" dirty="0" err="1">
                <a:latin typeface="Calibri" pitchFamily="34" charset="0"/>
              </a:rPr>
              <a:t>cfs</a:t>
            </a:r>
            <a:r>
              <a:rPr lang="en-US" sz="2000" dirty="0">
                <a:latin typeface="Calibri" pitchFamily="34" charset="0"/>
              </a:rPr>
              <a:t> (8/01 – 10/31)</a:t>
            </a:r>
          </a:p>
          <a:p>
            <a:pPr lvl="1">
              <a:lnSpc>
                <a:spcPct val="90000"/>
              </a:lnSpc>
            </a:pPr>
            <a:r>
              <a:rPr lang="en-US" sz="2000" dirty="0">
                <a:latin typeface="Calibri" pitchFamily="34" charset="0"/>
              </a:rPr>
              <a:t>700 </a:t>
            </a:r>
            <a:r>
              <a:rPr lang="en-US" sz="2000" dirty="0" err="1">
                <a:latin typeface="Calibri" pitchFamily="34" charset="0"/>
              </a:rPr>
              <a:t>cfs</a:t>
            </a:r>
            <a:r>
              <a:rPr lang="en-US" sz="2000" dirty="0">
                <a:latin typeface="Calibri" pitchFamily="34" charset="0"/>
              </a:rPr>
              <a:t> (11/01 – 3/31)</a:t>
            </a:r>
          </a:p>
          <a:p>
            <a:pPr>
              <a:lnSpc>
                <a:spcPct val="90000"/>
              </a:lnSpc>
            </a:pPr>
            <a:r>
              <a:rPr lang="en-US" sz="2000" dirty="0">
                <a:latin typeface="Calibri" pitchFamily="34" charset="0"/>
              </a:rPr>
              <a:t>Subordinate to statutory Priest Lake level operation requirements (Idaho Code § 70-507)</a:t>
            </a:r>
          </a:p>
          <a:p>
            <a:pPr>
              <a:lnSpc>
                <a:spcPct val="90000"/>
              </a:lnSpc>
            </a:pPr>
            <a:r>
              <a:rPr lang="en-US" sz="2000" dirty="0">
                <a:latin typeface="Calibri" pitchFamily="34" charset="0"/>
              </a:rPr>
              <a:t>Challenges: New water right applications may impact MSF, lake level requirements limit ability to fill MSF downstream</a:t>
            </a:r>
          </a:p>
          <a:p>
            <a:pPr>
              <a:lnSpc>
                <a:spcPct val="90000"/>
              </a:lnSpc>
            </a:pPr>
            <a:endParaRPr lang="en-US" sz="2000" dirty="0">
              <a:latin typeface="Calibri" pitchFamily="34" charset="0"/>
            </a:endParaRPr>
          </a:p>
          <a:p>
            <a:pPr>
              <a:lnSpc>
                <a:spcPct val="90000"/>
              </a:lnSpc>
            </a:pPr>
            <a:endParaRPr lang="en-US" dirty="0">
              <a:latin typeface="Calibri" pitchFamily="34" charset="0"/>
            </a:endParaRPr>
          </a:p>
        </p:txBody>
      </p:sp>
      <p:sp>
        <p:nvSpPr>
          <p:cNvPr id="8" name="Slide Number Placeholder 7"/>
          <p:cNvSpPr>
            <a:spLocks noGrp="1"/>
          </p:cNvSpPr>
          <p:nvPr>
            <p:ph type="sldNum" sz="quarter" idx="12"/>
          </p:nvPr>
        </p:nvSpPr>
        <p:spPr/>
        <p:txBody>
          <a:bodyPr>
            <a:normAutofit/>
          </a:bodyPr>
          <a:lstStyle/>
          <a:p>
            <a:fld id="{91FFC5F6-8047-4FF7-8DAD-446A4F226A58}" type="slidenum">
              <a:rPr lang="en-US" smtClean="0"/>
              <a:pPr/>
              <a:t>41</a:t>
            </a:fld>
            <a:endParaRPr lang="en-US"/>
          </a:p>
        </p:txBody>
      </p:sp>
      <p:pic>
        <p:nvPicPr>
          <p:cNvPr id="7170" name="Picture 2" descr="D:\Data\Work\Management\Presentations - Outreach\2016-5-9 AWSE\MSF Reference\Priest_MSF_smallMap.jpg"/>
          <p:cNvPicPr>
            <a:picLocks noChangeAspect="1" noChangeArrowheads="1"/>
          </p:cNvPicPr>
          <p:nvPr/>
        </p:nvPicPr>
        <p:blipFill>
          <a:blip r:embed="rId3" cstate="print"/>
          <a:srcRect/>
          <a:stretch>
            <a:fillRect/>
          </a:stretch>
        </p:blipFill>
        <p:spPr bwMode="auto">
          <a:xfrm>
            <a:off x="7862631" y="1570374"/>
            <a:ext cx="2726755" cy="5214172"/>
          </a:xfrm>
          <a:prstGeom prst="rect">
            <a:avLst/>
          </a:prstGeom>
          <a:noFill/>
        </p:spPr>
      </p:pic>
      <p:sp>
        <p:nvSpPr>
          <p:cNvPr id="10" name="Freeform 9"/>
          <p:cNvSpPr/>
          <p:nvPr/>
        </p:nvSpPr>
        <p:spPr>
          <a:xfrm>
            <a:off x="6133185" y="2005870"/>
            <a:ext cx="381000" cy="130629"/>
          </a:xfrm>
          <a:custGeom>
            <a:avLst/>
            <a:gdLst>
              <a:gd name="connsiteX0" fmla="*/ 0 w 544286"/>
              <a:gd name="connsiteY0" fmla="*/ 54429 h 130629"/>
              <a:gd name="connsiteX1" fmla="*/ 65314 w 544286"/>
              <a:gd name="connsiteY1" fmla="*/ 32657 h 130629"/>
              <a:gd name="connsiteX2" fmla="*/ 119743 w 544286"/>
              <a:gd name="connsiteY2" fmla="*/ 0 h 130629"/>
              <a:gd name="connsiteX3" fmla="*/ 174171 w 544286"/>
              <a:gd name="connsiteY3" fmla="*/ 10886 h 130629"/>
              <a:gd name="connsiteX4" fmla="*/ 206829 w 544286"/>
              <a:gd name="connsiteY4" fmla="*/ 43543 h 130629"/>
              <a:gd name="connsiteX5" fmla="*/ 239486 w 544286"/>
              <a:gd name="connsiteY5" fmla="*/ 65314 h 130629"/>
              <a:gd name="connsiteX6" fmla="*/ 250371 w 544286"/>
              <a:gd name="connsiteY6" fmla="*/ 119743 h 130629"/>
              <a:gd name="connsiteX7" fmla="*/ 283029 w 544286"/>
              <a:gd name="connsiteY7" fmla="*/ 130629 h 130629"/>
              <a:gd name="connsiteX8" fmla="*/ 359229 w 544286"/>
              <a:gd name="connsiteY8" fmla="*/ 119743 h 130629"/>
              <a:gd name="connsiteX9" fmla="*/ 391886 w 544286"/>
              <a:gd name="connsiteY9" fmla="*/ 108857 h 130629"/>
              <a:gd name="connsiteX10" fmla="*/ 424543 w 544286"/>
              <a:gd name="connsiteY10" fmla="*/ 43543 h 130629"/>
              <a:gd name="connsiteX11" fmla="*/ 544286 w 544286"/>
              <a:gd name="connsiteY11" fmla="*/ 21771 h 1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4286" h="130629">
                <a:moveTo>
                  <a:pt x="0" y="54429"/>
                </a:moveTo>
                <a:cubicBezTo>
                  <a:pt x="21771" y="47172"/>
                  <a:pt x="49086" y="48884"/>
                  <a:pt x="65314" y="32657"/>
                </a:cubicBezTo>
                <a:cubicBezTo>
                  <a:pt x="95200" y="2772"/>
                  <a:pt x="77350" y="14132"/>
                  <a:pt x="119743" y="0"/>
                </a:cubicBezTo>
                <a:cubicBezTo>
                  <a:pt x="137886" y="3629"/>
                  <a:pt x="157622" y="2612"/>
                  <a:pt x="174171" y="10886"/>
                </a:cubicBezTo>
                <a:cubicBezTo>
                  <a:pt x="187941" y="17771"/>
                  <a:pt x="195002" y="33688"/>
                  <a:pt x="206829" y="43543"/>
                </a:cubicBezTo>
                <a:cubicBezTo>
                  <a:pt x="216880" y="51918"/>
                  <a:pt x="228600" y="58057"/>
                  <a:pt x="239486" y="65314"/>
                </a:cubicBezTo>
                <a:cubicBezTo>
                  <a:pt x="243114" y="83457"/>
                  <a:pt x="240108" y="104348"/>
                  <a:pt x="250371" y="119743"/>
                </a:cubicBezTo>
                <a:cubicBezTo>
                  <a:pt x="256736" y="129291"/>
                  <a:pt x="271554" y="130629"/>
                  <a:pt x="283029" y="130629"/>
                </a:cubicBezTo>
                <a:cubicBezTo>
                  <a:pt x="308687" y="130629"/>
                  <a:pt x="333829" y="123372"/>
                  <a:pt x="359229" y="119743"/>
                </a:cubicBezTo>
                <a:cubicBezTo>
                  <a:pt x="370115" y="116114"/>
                  <a:pt x="383772" y="116971"/>
                  <a:pt x="391886" y="108857"/>
                </a:cubicBezTo>
                <a:cubicBezTo>
                  <a:pt x="429453" y="71289"/>
                  <a:pt x="370700" y="77195"/>
                  <a:pt x="424543" y="43543"/>
                </a:cubicBezTo>
                <a:cubicBezTo>
                  <a:pt x="468558" y="16034"/>
                  <a:pt x="497354" y="21771"/>
                  <a:pt x="544286" y="21771"/>
                </a:cubicBezTo>
              </a:path>
            </a:pathLst>
          </a:cu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6133185" y="2314329"/>
            <a:ext cx="381000" cy="152400"/>
          </a:xfrm>
          <a:custGeom>
            <a:avLst/>
            <a:gdLst>
              <a:gd name="connsiteX0" fmla="*/ 0 w 544286"/>
              <a:gd name="connsiteY0" fmla="*/ 54429 h 130629"/>
              <a:gd name="connsiteX1" fmla="*/ 65314 w 544286"/>
              <a:gd name="connsiteY1" fmla="*/ 32657 h 130629"/>
              <a:gd name="connsiteX2" fmla="*/ 119743 w 544286"/>
              <a:gd name="connsiteY2" fmla="*/ 0 h 130629"/>
              <a:gd name="connsiteX3" fmla="*/ 174171 w 544286"/>
              <a:gd name="connsiteY3" fmla="*/ 10886 h 130629"/>
              <a:gd name="connsiteX4" fmla="*/ 206829 w 544286"/>
              <a:gd name="connsiteY4" fmla="*/ 43543 h 130629"/>
              <a:gd name="connsiteX5" fmla="*/ 239486 w 544286"/>
              <a:gd name="connsiteY5" fmla="*/ 65314 h 130629"/>
              <a:gd name="connsiteX6" fmla="*/ 250371 w 544286"/>
              <a:gd name="connsiteY6" fmla="*/ 119743 h 130629"/>
              <a:gd name="connsiteX7" fmla="*/ 283029 w 544286"/>
              <a:gd name="connsiteY7" fmla="*/ 130629 h 130629"/>
              <a:gd name="connsiteX8" fmla="*/ 359229 w 544286"/>
              <a:gd name="connsiteY8" fmla="*/ 119743 h 130629"/>
              <a:gd name="connsiteX9" fmla="*/ 391886 w 544286"/>
              <a:gd name="connsiteY9" fmla="*/ 108857 h 130629"/>
              <a:gd name="connsiteX10" fmla="*/ 424543 w 544286"/>
              <a:gd name="connsiteY10" fmla="*/ 43543 h 130629"/>
              <a:gd name="connsiteX11" fmla="*/ 544286 w 544286"/>
              <a:gd name="connsiteY11" fmla="*/ 21771 h 1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4286" h="130629">
                <a:moveTo>
                  <a:pt x="0" y="54429"/>
                </a:moveTo>
                <a:cubicBezTo>
                  <a:pt x="21771" y="47172"/>
                  <a:pt x="49086" y="48884"/>
                  <a:pt x="65314" y="32657"/>
                </a:cubicBezTo>
                <a:cubicBezTo>
                  <a:pt x="95200" y="2772"/>
                  <a:pt x="77350" y="14132"/>
                  <a:pt x="119743" y="0"/>
                </a:cubicBezTo>
                <a:cubicBezTo>
                  <a:pt x="137886" y="3629"/>
                  <a:pt x="157622" y="2612"/>
                  <a:pt x="174171" y="10886"/>
                </a:cubicBezTo>
                <a:cubicBezTo>
                  <a:pt x="187941" y="17771"/>
                  <a:pt x="195002" y="33688"/>
                  <a:pt x="206829" y="43543"/>
                </a:cubicBezTo>
                <a:cubicBezTo>
                  <a:pt x="216880" y="51918"/>
                  <a:pt x="228600" y="58057"/>
                  <a:pt x="239486" y="65314"/>
                </a:cubicBezTo>
                <a:cubicBezTo>
                  <a:pt x="243114" y="83457"/>
                  <a:pt x="240108" y="104348"/>
                  <a:pt x="250371" y="119743"/>
                </a:cubicBezTo>
                <a:cubicBezTo>
                  <a:pt x="256736" y="129291"/>
                  <a:pt x="271554" y="130629"/>
                  <a:pt x="283029" y="130629"/>
                </a:cubicBezTo>
                <a:cubicBezTo>
                  <a:pt x="308687" y="130629"/>
                  <a:pt x="333829" y="123372"/>
                  <a:pt x="359229" y="119743"/>
                </a:cubicBezTo>
                <a:cubicBezTo>
                  <a:pt x="370115" y="116114"/>
                  <a:pt x="383772" y="116971"/>
                  <a:pt x="391886" y="108857"/>
                </a:cubicBezTo>
                <a:cubicBezTo>
                  <a:pt x="429453" y="71289"/>
                  <a:pt x="370700" y="77195"/>
                  <a:pt x="424543" y="43543"/>
                </a:cubicBezTo>
                <a:cubicBezTo>
                  <a:pt x="468558" y="16034"/>
                  <a:pt x="497354" y="21771"/>
                  <a:pt x="544286" y="21771"/>
                </a:cubicBezTo>
              </a:path>
            </a:pathLst>
          </a:custGeom>
          <a:ln w="952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Oval 11"/>
          <p:cNvSpPr/>
          <p:nvPr/>
        </p:nvSpPr>
        <p:spPr>
          <a:xfrm>
            <a:off x="6285585" y="1735814"/>
            <a:ext cx="76200" cy="76200"/>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590386" y="1583414"/>
            <a:ext cx="1195435" cy="1231106"/>
          </a:xfrm>
          <a:prstGeom prst="rect">
            <a:avLst/>
          </a:prstGeom>
          <a:noFill/>
        </p:spPr>
        <p:txBody>
          <a:bodyPr wrap="square" rtlCol="0">
            <a:spAutoFit/>
          </a:bodyPr>
          <a:lstStyle/>
          <a:p>
            <a:pPr>
              <a:spcAft>
                <a:spcPts val="400"/>
              </a:spcAft>
            </a:pPr>
            <a:r>
              <a:rPr lang="en-US" sz="1600" dirty="0">
                <a:latin typeface="Calibri" pitchFamily="34" charset="0"/>
              </a:rPr>
              <a:t>MSF Point</a:t>
            </a:r>
          </a:p>
          <a:p>
            <a:pPr>
              <a:spcAft>
                <a:spcPts val="400"/>
              </a:spcAft>
            </a:pPr>
            <a:r>
              <a:rPr lang="en-US" sz="1600" dirty="0">
                <a:latin typeface="Calibri" pitchFamily="34" charset="0"/>
              </a:rPr>
              <a:t>MSF Reach</a:t>
            </a:r>
          </a:p>
          <a:p>
            <a:pPr>
              <a:spcAft>
                <a:spcPts val="400"/>
              </a:spcAft>
            </a:pPr>
            <a:r>
              <a:rPr lang="en-US" sz="1600" dirty="0">
                <a:latin typeface="Calibri" pitchFamily="34" charset="0"/>
              </a:rPr>
              <a:t>Major River</a:t>
            </a:r>
          </a:p>
          <a:p>
            <a:pPr>
              <a:spcAft>
                <a:spcPts val="400"/>
              </a:spcAft>
            </a:pPr>
            <a:r>
              <a:rPr lang="en-US" sz="1600" dirty="0">
                <a:latin typeface="Calibri" pitchFamily="34" charset="0"/>
              </a:rPr>
              <a:t>IDWR Basin</a:t>
            </a:r>
          </a:p>
        </p:txBody>
      </p:sp>
      <p:sp>
        <p:nvSpPr>
          <p:cNvPr id="14" name="Freeform 13"/>
          <p:cNvSpPr/>
          <p:nvPr/>
        </p:nvSpPr>
        <p:spPr>
          <a:xfrm>
            <a:off x="6167931" y="2543539"/>
            <a:ext cx="346255" cy="192025"/>
          </a:xfrm>
          <a:custGeom>
            <a:avLst/>
            <a:gdLst>
              <a:gd name="connsiteX0" fmla="*/ 21772 w 304800"/>
              <a:gd name="connsiteY0" fmla="*/ 0 h 250372"/>
              <a:gd name="connsiteX1" fmla="*/ 0 w 304800"/>
              <a:gd name="connsiteY1" fmla="*/ 206829 h 250372"/>
              <a:gd name="connsiteX2" fmla="*/ 141515 w 304800"/>
              <a:gd name="connsiteY2" fmla="*/ 250372 h 250372"/>
              <a:gd name="connsiteX3" fmla="*/ 283029 w 304800"/>
              <a:gd name="connsiteY3" fmla="*/ 228600 h 250372"/>
              <a:gd name="connsiteX4" fmla="*/ 304800 w 304800"/>
              <a:gd name="connsiteY4" fmla="*/ 54429 h 250372"/>
              <a:gd name="connsiteX5" fmla="*/ 304800 w 304800"/>
              <a:gd name="connsiteY5" fmla="*/ 54429 h 250372"/>
              <a:gd name="connsiteX6" fmla="*/ 108858 w 304800"/>
              <a:gd name="connsiteY6" fmla="*/ 87086 h 250372"/>
              <a:gd name="connsiteX7" fmla="*/ 21772 w 304800"/>
              <a:gd name="connsiteY7" fmla="*/ 0 h 25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800" h="250372">
                <a:moveTo>
                  <a:pt x="21772" y="0"/>
                </a:moveTo>
                <a:lnTo>
                  <a:pt x="0" y="206829"/>
                </a:lnTo>
                <a:lnTo>
                  <a:pt x="141515" y="250372"/>
                </a:lnTo>
                <a:lnTo>
                  <a:pt x="283029" y="228600"/>
                </a:lnTo>
                <a:lnTo>
                  <a:pt x="304800" y="54429"/>
                </a:lnTo>
                <a:lnTo>
                  <a:pt x="304800" y="54429"/>
                </a:lnTo>
                <a:lnTo>
                  <a:pt x="108858" y="87086"/>
                </a:lnTo>
                <a:lnTo>
                  <a:pt x="21772" y="0"/>
                </a:lnTo>
                <a:close/>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1" name="Picture 3"/>
          <p:cNvPicPr>
            <a:picLocks noChangeAspect="1" noChangeArrowheads="1"/>
          </p:cNvPicPr>
          <p:nvPr/>
        </p:nvPicPr>
        <p:blipFill>
          <a:blip r:embed="rId4" cstate="print"/>
          <a:srcRect/>
          <a:stretch>
            <a:fillRect/>
          </a:stretch>
        </p:blipFill>
        <p:spPr bwMode="auto">
          <a:xfrm>
            <a:off x="6134405" y="4409017"/>
            <a:ext cx="1704553" cy="2438028"/>
          </a:xfrm>
          <a:prstGeom prst="rect">
            <a:avLst/>
          </a:prstGeom>
          <a:noFill/>
          <a:ln w="9525">
            <a:noFill/>
            <a:miter lim="800000"/>
            <a:headEnd/>
            <a:tailEnd/>
          </a:ln>
        </p:spPr>
      </p:pic>
      <p:sp>
        <p:nvSpPr>
          <p:cNvPr id="15" name="Rounded Rectangle 14"/>
          <p:cNvSpPr/>
          <p:nvPr/>
        </p:nvSpPr>
        <p:spPr>
          <a:xfrm>
            <a:off x="6249621" y="2968140"/>
            <a:ext cx="1497795" cy="61448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endCxn id="15" idx="3"/>
          </p:cNvCxnSpPr>
          <p:nvPr/>
        </p:nvCxnSpPr>
        <p:spPr>
          <a:xfrm flipH="1" flipV="1">
            <a:off x="7747415" y="3275381"/>
            <a:ext cx="1075340" cy="268835"/>
          </a:xfrm>
          <a:prstGeom prst="line">
            <a:avLst/>
          </a:prstGeom>
          <a:ln>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288027" y="2968140"/>
            <a:ext cx="1382579" cy="584775"/>
          </a:xfrm>
          <a:prstGeom prst="rect">
            <a:avLst/>
          </a:prstGeom>
          <a:noFill/>
        </p:spPr>
        <p:txBody>
          <a:bodyPr wrap="square" rtlCol="0">
            <a:spAutoFit/>
          </a:bodyPr>
          <a:lstStyle/>
          <a:p>
            <a:pPr algn="ctr">
              <a:spcAft>
                <a:spcPts val="600"/>
              </a:spcAft>
            </a:pPr>
            <a:r>
              <a:rPr lang="en-US" sz="1600" dirty="0">
                <a:latin typeface="Calibri" pitchFamily="34" charset="0"/>
              </a:rPr>
              <a:t>Priest Lake MLL = 3’</a:t>
            </a:r>
          </a:p>
        </p:txBody>
      </p:sp>
      <p:sp>
        <p:nvSpPr>
          <p:cNvPr id="19" name="Oval 18"/>
          <p:cNvSpPr/>
          <p:nvPr/>
        </p:nvSpPr>
        <p:spPr>
          <a:xfrm>
            <a:off x="8707541" y="5426061"/>
            <a:ext cx="115215" cy="115215"/>
          </a:xfrm>
          <a:prstGeom prst="ellipse">
            <a:avLst/>
          </a:prstGeom>
          <a:solidFill>
            <a:srgbClr val="FFFF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stCxn id="19" idx="1"/>
          </p:cNvCxnSpPr>
          <p:nvPr/>
        </p:nvCxnSpPr>
        <p:spPr>
          <a:xfrm flipH="1" flipV="1">
            <a:off x="7670605" y="4197101"/>
            <a:ext cx="1053808" cy="1245833"/>
          </a:xfrm>
          <a:prstGeom prst="line">
            <a:avLst/>
          </a:prstGeom>
          <a:ln>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5903976" y="3697835"/>
            <a:ext cx="1843440" cy="61448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5942381" y="3697835"/>
            <a:ext cx="1766631" cy="584775"/>
          </a:xfrm>
          <a:prstGeom prst="rect">
            <a:avLst/>
          </a:prstGeom>
          <a:noFill/>
        </p:spPr>
        <p:txBody>
          <a:bodyPr wrap="square" rtlCol="0">
            <a:spAutoFit/>
          </a:bodyPr>
          <a:lstStyle/>
          <a:p>
            <a:pPr algn="ctr"/>
            <a:r>
              <a:rPr lang="en-US" sz="1600" dirty="0">
                <a:latin typeface="Calibri" pitchFamily="34" charset="0"/>
              </a:rPr>
              <a:t>Priest River </a:t>
            </a:r>
          </a:p>
          <a:p>
            <a:pPr algn="ctr"/>
            <a:r>
              <a:rPr lang="en-US" sz="1600" dirty="0">
                <a:latin typeface="Calibri" pitchFamily="34" charset="0"/>
              </a:rPr>
              <a:t>MSF = 300-951 </a:t>
            </a:r>
            <a:r>
              <a:rPr lang="en-US" sz="1600" dirty="0" err="1">
                <a:latin typeface="Calibri" pitchFamily="34" charset="0"/>
              </a:rPr>
              <a:t>cfs</a:t>
            </a:r>
            <a:r>
              <a:rPr lang="en-US" sz="1600" dirty="0">
                <a:latin typeface="Calibri" pitchFamily="34" charset="0"/>
              </a:rPr>
              <a:t>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C3987-7ECA-CA32-1988-3B3FF8C39F9C}"/>
              </a:ext>
            </a:extLst>
          </p:cNvPr>
          <p:cNvSpPr>
            <a:spLocks noGrp="1"/>
          </p:cNvSpPr>
          <p:nvPr>
            <p:ph type="title"/>
          </p:nvPr>
        </p:nvSpPr>
        <p:spPr/>
        <p:txBody>
          <a:bodyPr/>
          <a:lstStyle/>
          <a:p>
            <a:r>
              <a:rPr lang="en-US" dirty="0"/>
              <a:t>E. Water Transaction Program</a:t>
            </a:r>
          </a:p>
        </p:txBody>
      </p:sp>
    </p:spTree>
    <p:extLst>
      <p:ext uri="{BB962C8B-B14F-4D97-AF65-F5344CB8AC3E}">
        <p14:creationId xmlns:p14="http://schemas.microsoft.com/office/powerpoint/2010/main" val="34810437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87612" y="235939"/>
            <a:ext cx="4701095" cy="584775"/>
          </a:xfrm>
          <a:prstGeom prst="rect">
            <a:avLst/>
          </a:prstGeom>
          <a:noFill/>
        </p:spPr>
        <p:txBody>
          <a:bodyPr wrap="none" rtlCol="0">
            <a:spAutoFit/>
          </a:bodyPr>
          <a:lstStyle/>
          <a:p>
            <a:r>
              <a:rPr lang="en-US" sz="3200" b="1" dirty="0">
                <a:solidFill>
                  <a:srgbClr val="000058"/>
                </a:solidFill>
                <a:latin typeface="+mj-lt"/>
              </a:rPr>
              <a:t>Upper Salmon River Basin</a:t>
            </a:r>
          </a:p>
        </p:txBody>
      </p:sp>
      <p:sp>
        <p:nvSpPr>
          <p:cNvPr id="6" name="TextBox 5"/>
          <p:cNvSpPr txBox="1"/>
          <p:nvPr/>
        </p:nvSpPr>
        <p:spPr>
          <a:xfrm>
            <a:off x="1524000" y="924354"/>
            <a:ext cx="9144000" cy="215444"/>
          </a:xfrm>
          <a:prstGeom prst="rect">
            <a:avLst/>
          </a:prstGeom>
          <a:gradFill flip="none" rotWithShape="1">
            <a:gsLst>
              <a:gs pos="0">
                <a:srgbClr val="000032"/>
              </a:gs>
              <a:gs pos="50000">
                <a:srgbClr val="BBE0E3">
                  <a:shade val="67500"/>
                  <a:satMod val="115000"/>
                </a:srgbClr>
              </a:gs>
              <a:gs pos="100000">
                <a:srgbClr val="BBE0E3">
                  <a:shade val="100000"/>
                  <a:satMod val="115000"/>
                </a:srgbClr>
              </a:gs>
            </a:gsLst>
            <a:lin ang="0" scaled="1"/>
            <a:tileRect/>
          </a:gradFill>
        </p:spPr>
        <p:txBody>
          <a:bodyPr wrap="square" rtlCol="0">
            <a:spAutoFit/>
          </a:bodyPr>
          <a:lstStyle/>
          <a:p>
            <a:endParaRPr lang="en-US" sz="800" dirty="0"/>
          </a:p>
        </p:txBody>
      </p:sp>
      <p:sp>
        <p:nvSpPr>
          <p:cNvPr id="8" name="TextBox 7"/>
          <p:cNvSpPr txBox="1"/>
          <p:nvPr/>
        </p:nvSpPr>
        <p:spPr>
          <a:xfrm>
            <a:off x="1524000" y="6642556"/>
            <a:ext cx="9144000" cy="215444"/>
          </a:xfrm>
          <a:prstGeom prst="rect">
            <a:avLst/>
          </a:prstGeom>
          <a:gradFill flip="none" rotWithShape="1">
            <a:gsLst>
              <a:gs pos="0">
                <a:srgbClr val="000032"/>
              </a:gs>
              <a:gs pos="50000">
                <a:srgbClr val="BBE0E3">
                  <a:shade val="67500"/>
                  <a:satMod val="115000"/>
                </a:srgbClr>
              </a:gs>
              <a:gs pos="100000">
                <a:srgbClr val="BBE0E3">
                  <a:shade val="100000"/>
                  <a:satMod val="115000"/>
                </a:srgbClr>
              </a:gs>
            </a:gsLst>
            <a:lin ang="13500000" scaled="1"/>
            <a:tileRect/>
          </a:gradFill>
        </p:spPr>
        <p:txBody>
          <a:bodyPr wrap="square" rtlCol="0">
            <a:spAutoFit/>
          </a:bodyPr>
          <a:lstStyle/>
          <a:p>
            <a:endParaRPr lang="en-US" sz="800" dirty="0"/>
          </a:p>
        </p:txBody>
      </p:sp>
      <p:sp>
        <p:nvSpPr>
          <p:cNvPr id="2" name="Rectangle 1"/>
          <p:cNvSpPr/>
          <p:nvPr/>
        </p:nvSpPr>
        <p:spPr>
          <a:xfrm>
            <a:off x="1987033" y="1524362"/>
            <a:ext cx="7974227" cy="4832092"/>
          </a:xfrm>
          <a:prstGeom prst="rect">
            <a:avLst/>
          </a:prstGeom>
        </p:spPr>
        <p:txBody>
          <a:bodyPr wrap="square">
            <a:spAutoFit/>
          </a:bodyPr>
          <a:lstStyle/>
          <a:p>
            <a:r>
              <a:rPr lang="en-US" sz="2200" b="1" dirty="0">
                <a:solidFill>
                  <a:srgbClr val="000058"/>
                </a:solidFill>
              </a:rPr>
              <a:t>Issue: </a:t>
            </a:r>
          </a:p>
          <a:p>
            <a:pPr marL="285750" indent="-285750">
              <a:buFont typeface="Wingdings" panose="05000000000000000000" pitchFamily="2" charset="2"/>
              <a:buChar char="Ø"/>
            </a:pPr>
            <a:endParaRPr lang="en-US" sz="2200" b="1" dirty="0">
              <a:solidFill>
                <a:srgbClr val="000058"/>
              </a:solidFill>
            </a:endParaRPr>
          </a:p>
          <a:p>
            <a:pPr marL="285750" indent="-285750">
              <a:buFont typeface="Wingdings" panose="05000000000000000000" pitchFamily="2" charset="2"/>
              <a:buChar char="Ø"/>
            </a:pPr>
            <a:r>
              <a:rPr lang="en-US" sz="2200" dirty="0">
                <a:solidFill>
                  <a:srgbClr val="000058"/>
                </a:solidFill>
              </a:rPr>
              <a:t>Local economies depend on the diversion of tributary water, but diversions can dewater streams and lead to migration barriers and habitat degradation for Endangered Species Act listed fish.</a:t>
            </a:r>
          </a:p>
          <a:p>
            <a:endParaRPr lang="en-US" sz="2200" dirty="0">
              <a:solidFill>
                <a:srgbClr val="000058"/>
              </a:solidFill>
            </a:endParaRPr>
          </a:p>
          <a:p>
            <a:endParaRPr lang="en-US" sz="2200" dirty="0">
              <a:solidFill>
                <a:srgbClr val="000058"/>
              </a:solidFill>
            </a:endParaRPr>
          </a:p>
          <a:p>
            <a:r>
              <a:rPr lang="en-US" sz="2200" b="1" dirty="0">
                <a:solidFill>
                  <a:srgbClr val="000058"/>
                </a:solidFill>
              </a:rPr>
              <a:t>Solution:</a:t>
            </a:r>
            <a:r>
              <a:rPr lang="en-US" sz="2200" dirty="0">
                <a:solidFill>
                  <a:srgbClr val="000058"/>
                </a:solidFill>
              </a:rPr>
              <a:t> </a:t>
            </a:r>
          </a:p>
          <a:p>
            <a:endParaRPr lang="en-US" sz="2200" dirty="0">
              <a:solidFill>
                <a:srgbClr val="000058"/>
              </a:solidFill>
            </a:endParaRPr>
          </a:p>
          <a:p>
            <a:pPr marL="285750" indent="-285750">
              <a:buFont typeface="Wingdings" panose="05000000000000000000" pitchFamily="2" charset="2"/>
              <a:buChar char="Ø"/>
            </a:pPr>
            <a:r>
              <a:rPr lang="en-US" sz="2200" dirty="0">
                <a:solidFill>
                  <a:srgbClr val="000058"/>
                </a:solidFill>
              </a:rPr>
              <a:t>Implement a voluntary program that compensates water right owners for changes in irrigation practices that protect the local economy while providing the flows required for recovery of ESA-listed species in accordance with Idaho water law.</a:t>
            </a:r>
          </a:p>
        </p:txBody>
      </p:sp>
    </p:spTree>
    <p:extLst>
      <p:ext uri="{BB962C8B-B14F-4D97-AF65-F5344CB8AC3E}">
        <p14:creationId xmlns:p14="http://schemas.microsoft.com/office/powerpoint/2010/main" val="32602104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924354"/>
            <a:ext cx="9144000" cy="215444"/>
          </a:xfrm>
          <a:prstGeom prst="rect">
            <a:avLst/>
          </a:prstGeom>
          <a:gradFill flip="none" rotWithShape="1">
            <a:gsLst>
              <a:gs pos="0">
                <a:srgbClr val="000032"/>
              </a:gs>
              <a:gs pos="50000">
                <a:srgbClr val="BBE0E3">
                  <a:shade val="67500"/>
                  <a:satMod val="115000"/>
                </a:srgbClr>
              </a:gs>
              <a:gs pos="100000">
                <a:srgbClr val="BBE0E3">
                  <a:shade val="100000"/>
                  <a:satMod val="115000"/>
                </a:srgbClr>
              </a:gs>
            </a:gsLst>
            <a:lin ang="0" scaled="1"/>
            <a:tileRect/>
          </a:gradFill>
        </p:spPr>
        <p:txBody>
          <a:bodyPr wrap="square" rtlCol="0">
            <a:spAutoFit/>
          </a:bodyPr>
          <a:lstStyle/>
          <a:p>
            <a:endParaRPr lang="en-US" sz="800" dirty="0"/>
          </a:p>
        </p:txBody>
      </p:sp>
      <p:sp>
        <p:nvSpPr>
          <p:cNvPr id="3" name="TextBox 2"/>
          <p:cNvSpPr txBox="1"/>
          <p:nvPr/>
        </p:nvSpPr>
        <p:spPr>
          <a:xfrm>
            <a:off x="1524000" y="6642556"/>
            <a:ext cx="9144000" cy="215444"/>
          </a:xfrm>
          <a:prstGeom prst="rect">
            <a:avLst/>
          </a:prstGeom>
          <a:gradFill flip="none" rotWithShape="1">
            <a:gsLst>
              <a:gs pos="0">
                <a:srgbClr val="000032"/>
              </a:gs>
              <a:gs pos="50000">
                <a:srgbClr val="BBE0E3">
                  <a:shade val="67500"/>
                  <a:satMod val="115000"/>
                </a:srgbClr>
              </a:gs>
              <a:gs pos="100000">
                <a:srgbClr val="BBE0E3">
                  <a:shade val="100000"/>
                  <a:satMod val="115000"/>
                </a:srgbClr>
              </a:gs>
            </a:gsLst>
            <a:lin ang="13500000" scaled="1"/>
            <a:tileRect/>
          </a:gradFill>
        </p:spPr>
        <p:txBody>
          <a:bodyPr wrap="square" rtlCol="0">
            <a:spAutoFit/>
          </a:bodyPr>
          <a:lstStyle/>
          <a:p>
            <a:endParaRPr lang="en-US" sz="800" dirty="0"/>
          </a:p>
        </p:txBody>
      </p:sp>
      <p:sp>
        <p:nvSpPr>
          <p:cNvPr id="4" name="Rectangle 3"/>
          <p:cNvSpPr/>
          <p:nvPr/>
        </p:nvSpPr>
        <p:spPr>
          <a:xfrm>
            <a:off x="1682775" y="202371"/>
            <a:ext cx="3056414" cy="584775"/>
          </a:xfrm>
          <a:prstGeom prst="rect">
            <a:avLst/>
          </a:prstGeom>
        </p:spPr>
        <p:txBody>
          <a:bodyPr wrap="none">
            <a:spAutoFit/>
          </a:bodyPr>
          <a:lstStyle/>
          <a:p>
            <a:r>
              <a:rPr lang="en-US" sz="3200" b="1" dirty="0">
                <a:solidFill>
                  <a:srgbClr val="000058"/>
                </a:solidFill>
                <a:latin typeface="+mj-lt"/>
              </a:rPr>
              <a:t>Progress to Date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2844" y="1139798"/>
            <a:ext cx="3627026" cy="483408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9635" y="1149365"/>
            <a:ext cx="4119893" cy="5493190"/>
          </a:xfrm>
          <a:prstGeom prst="rect">
            <a:avLst/>
          </a:prstGeom>
        </p:spPr>
      </p:pic>
      <p:cxnSp>
        <p:nvCxnSpPr>
          <p:cNvPr id="9" name="Straight Connector 8"/>
          <p:cNvCxnSpPr/>
          <p:nvPr/>
        </p:nvCxnSpPr>
        <p:spPr>
          <a:xfrm flipH="1">
            <a:off x="4792301" y="2134926"/>
            <a:ext cx="2009870" cy="67586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4792301" y="3081130"/>
            <a:ext cx="2009870" cy="1762478"/>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20" name="TextBox 19"/>
          <p:cNvSpPr txBox="1"/>
          <p:nvPr/>
        </p:nvSpPr>
        <p:spPr>
          <a:xfrm>
            <a:off x="7520885" y="3713773"/>
            <a:ext cx="1096069" cy="276999"/>
          </a:xfrm>
          <a:prstGeom prst="rect">
            <a:avLst/>
          </a:prstGeom>
          <a:noFill/>
        </p:spPr>
        <p:txBody>
          <a:bodyPr wrap="none" rtlCol="0">
            <a:spAutoFit/>
          </a:bodyPr>
          <a:lstStyle/>
          <a:p>
            <a:r>
              <a:rPr lang="en-US" sz="1200" b="1" dirty="0"/>
              <a:t>L-6 Diversion</a:t>
            </a:r>
          </a:p>
        </p:txBody>
      </p:sp>
      <p:sp>
        <p:nvSpPr>
          <p:cNvPr id="21" name="TextBox 20"/>
          <p:cNvSpPr txBox="1"/>
          <p:nvPr/>
        </p:nvSpPr>
        <p:spPr>
          <a:xfrm>
            <a:off x="7007121" y="4912086"/>
            <a:ext cx="2741969" cy="830997"/>
          </a:xfrm>
          <a:prstGeom prst="rect">
            <a:avLst/>
          </a:prstGeom>
          <a:noFill/>
        </p:spPr>
        <p:txBody>
          <a:bodyPr wrap="none" rtlCol="0">
            <a:spAutoFit/>
          </a:bodyPr>
          <a:lstStyle/>
          <a:p>
            <a:r>
              <a:rPr lang="en-US" sz="1600" dirty="0"/>
              <a:t>Lower Lemhi Agreements</a:t>
            </a:r>
          </a:p>
          <a:p>
            <a:pPr marL="285750" indent="-285750">
              <a:buFont typeface="Arial" panose="020B0604020202020204" pitchFamily="34" charset="0"/>
              <a:buChar char="•"/>
            </a:pPr>
            <a:r>
              <a:rPr lang="en-US" sz="1600" dirty="0"/>
              <a:t>Permanent Subordination</a:t>
            </a:r>
          </a:p>
          <a:p>
            <a:pPr marL="285750" indent="-285750">
              <a:buFont typeface="Arial" panose="020B0604020202020204" pitchFamily="34" charset="0"/>
              <a:buChar char="•"/>
            </a:pPr>
            <a:r>
              <a:rPr lang="en-US" sz="1600" dirty="0"/>
              <a:t>Annual Subordination </a:t>
            </a:r>
          </a:p>
        </p:txBody>
      </p:sp>
    </p:spTree>
    <p:extLst>
      <p:ext uri="{BB962C8B-B14F-4D97-AF65-F5344CB8AC3E}">
        <p14:creationId xmlns:p14="http://schemas.microsoft.com/office/powerpoint/2010/main" val="4186614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E923B-2AF2-6631-A32A-EB52EEF9923D}"/>
              </a:ext>
            </a:extLst>
          </p:cNvPr>
          <p:cNvSpPr>
            <a:spLocks noGrp="1"/>
          </p:cNvSpPr>
          <p:nvPr>
            <p:ph type="title"/>
          </p:nvPr>
        </p:nvSpPr>
        <p:spPr/>
        <p:txBody>
          <a:bodyPr/>
          <a:lstStyle/>
          <a:p>
            <a:r>
              <a:rPr lang="en-US" i="1" dirty="0"/>
              <a:t>U.S. v. Pioneer Irrigation District,</a:t>
            </a:r>
            <a:r>
              <a:rPr lang="en-US" dirty="0"/>
              <a:t> 144 Idaho 106 (2007)</a:t>
            </a:r>
          </a:p>
        </p:txBody>
      </p:sp>
      <p:sp>
        <p:nvSpPr>
          <p:cNvPr id="3" name="Content Placeholder 2">
            <a:extLst>
              <a:ext uri="{FF2B5EF4-FFF2-40B4-BE49-F238E27FC236}">
                <a16:creationId xmlns:a16="http://schemas.microsoft.com/office/drawing/2014/main" id="{D053BE09-BD8D-A872-432D-CD7F94F5C7EB}"/>
              </a:ext>
            </a:extLst>
          </p:cNvPr>
          <p:cNvSpPr>
            <a:spLocks noGrp="1"/>
          </p:cNvSpPr>
          <p:nvPr>
            <p:ph idx="1"/>
          </p:nvPr>
        </p:nvSpPr>
        <p:spPr/>
        <p:txBody>
          <a:bodyPr/>
          <a:lstStyle/>
          <a:p>
            <a:r>
              <a:rPr lang="en-US" dirty="0"/>
              <a:t>The name of the United States appears on the water right decree</a:t>
            </a:r>
          </a:p>
          <a:p>
            <a:r>
              <a:rPr lang="en-US" dirty="0"/>
              <a:t>Title to the use of the water is held by the water users and the irrigation organizations act on behalf of the users to administer the water</a:t>
            </a:r>
          </a:p>
        </p:txBody>
      </p:sp>
    </p:spTree>
    <p:extLst>
      <p:ext uri="{BB962C8B-B14F-4D97-AF65-F5344CB8AC3E}">
        <p14:creationId xmlns:p14="http://schemas.microsoft.com/office/powerpoint/2010/main" val="3483821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BD89B-1B79-D067-312C-85509A8A92D6}"/>
              </a:ext>
            </a:extLst>
          </p:cNvPr>
          <p:cNvSpPr>
            <a:spLocks noGrp="1"/>
          </p:cNvSpPr>
          <p:nvPr>
            <p:ph type="title"/>
          </p:nvPr>
        </p:nvSpPr>
        <p:spPr/>
        <p:txBody>
          <a:bodyPr/>
          <a:lstStyle/>
          <a:p>
            <a:r>
              <a:rPr lang="en-US" dirty="0"/>
              <a:t>Pending Sovereignty Dispute – </a:t>
            </a:r>
            <a:r>
              <a:rPr lang="en-US" dirty="0" err="1"/>
              <a:t>Stockwater</a:t>
            </a:r>
            <a:r>
              <a:rPr lang="en-US" dirty="0"/>
              <a:t> Rights</a:t>
            </a:r>
          </a:p>
        </p:txBody>
      </p:sp>
      <p:sp>
        <p:nvSpPr>
          <p:cNvPr id="3" name="Content Placeholder 2">
            <a:extLst>
              <a:ext uri="{FF2B5EF4-FFF2-40B4-BE49-F238E27FC236}">
                <a16:creationId xmlns:a16="http://schemas.microsoft.com/office/drawing/2014/main" id="{B70ADF24-2A2E-50CB-9598-B2B7D14F97C6}"/>
              </a:ext>
            </a:extLst>
          </p:cNvPr>
          <p:cNvSpPr>
            <a:spLocks noGrp="1"/>
          </p:cNvSpPr>
          <p:nvPr>
            <p:ph idx="1"/>
          </p:nvPr>
        </p:nvSpPr>
        <p:spPr/>
        <p:txBody>
          <a:bodyPr>
            <a:normAutofit/>
          </a:bodyPr>
          <a:lstStyle/>
          <a:p>
            <a:r>
              <a:rPr lang="en-US" i="1" dirty="0"/>
              <a:t>U.S. v. State of Idaho, et al.,</a:t>
            </a:r>
            <a:r>
              <a:rPr lang="en-US" dirty="0"/>
              <a:t> Case No. 1:22-cv-00236DCN (Dist. Idaho)</a:t>
            </a:r>
          </a:p>
          <a:p>
            <a:r>
              <a:rPr lang="en-US" i="1" dirty="0"/>
              <a:t>Joyce Livestock v. U.S.,</a:t>
            </a:r>
            <a:r>
              <a:rPr lang="en-US" dirty="0"/>
              <a:t> 144 Idaho 1 (2007)</a:t>
            </a:r>
          </a:p>
          <a:p>
            <a:pPr lvl="1"/>
            <a:r>
              <a:rPr lang="en-US" dirty="0"/>
              <a:t>Ranchers can get a stock water right on public land</a:t>
            </a:r>
          </a:p>
          <a:p>
            <a:pPr lvl="1"/>
            <a:r>
              <a:rPr lang="en-US" dirty="0"/>
              <a:t>Must put water to beneficial use by watering livestock</a:t>
            </a:r>
          </a:p>
          <a:p>
            <a:r>
              <a:rPr lang="en-US" dirty="0"/>
              <a:t>Forfeiture Proceedings mitigation; U.S. Sued State</a:t>
            </a:r>
          </a:p>
          <a:p>
            <a:pPr lvl="1"/>
            <a:r>
              <a:rPr lang="en-US" dirty="0"/>
              <a:t>Idaho Code 42-224 - Forfeiture of stock water rights</a:t>
            </a:r>
          </a:p>
          <a:p>
            <a:pPr lvl="1"/>
            <a:r>
              <a:rPr lang="en-US" dirty="0"/>
              <a:t>Idaho Code 42-502 - Federal government can’t own </a:t>
            </a:r>
            <a:r>
              <a:rPr lang="en-US" dirty="0" err="1"/>
              <a:t>stockwater</a:t>
            </a:r>
            <a:r>
              <a:rPr lang="en-US" dirty="0"/>
              <a:t> rights</a:t>
            </a:r>
          </a:p>
          <a:p>
            <a:pPr lvl="1"/>
            <a:r>
              <a:rPr lang="en-US" dirty="0"/>
              <a:t>Idaho Code 42-113(2)(b) - Base property</a:t>
            </a:r>
          </a:p>
          <a:p>
            <a:pPr lvl="1"/>
            <a:r>
              <a:rPr lang="en-US" dirty="0"/>
              <a:t>Idaho Code 42-504 – Place of use</a:t>
            </a:r>
          </a:p>
          <a:p>
            <a:pPr lvl="1"/>
            <a:endParaRPr lang="en-US" dirty="0"/>
          </a:p>
          <a:p>
            <a:endParaRPr lang="en-US" dirty="0"/>
          </a:p>
          <a:p>
            <a:pPr lvl="1"/>
            <a:endParaRPr lang="en-US" dirty="0"/>
          </a:p>
        </p:txBody>
      </p:sp>
    </p:spTree>
    <p:extLst>
      <p:ext uri="{BB962C8B-B14F-4D97-AF65-F5344CB8AC3E}">
        <p14:creationId xmlns:p14="http://schemas.microsoft.com/office/powerpoint/2010/main" val="1314068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FD9FED-EFC0-88DC-E3CB-33B3F343B5EC}"/>
              </a:ext>
            </a:extLst>
          </p:cNvPr>
          <p:cNvSpPr>
            <a:spLocks noGrp="1"/>
          </p:cNvSpPr>
          <p:nvPr>
            <p:ph idx="1"/>
          </p:nvPr>
        </p:nvSpPr>
        <p:spPr>
          <a:xfrm>
            <a:off x="838200" y="846931"/>
            <a:ext cx="10515600" cy="4351338"/>
          </a:xfrm>
        </p:spPr>
        <p:txBody>
          <a:bodyPr/>
          <a:lstStyle/>
          <a:p>
            <a:r>
              <a:rPr lang="en-US" dirty="0"/>
              <a:t>U.S. Claims </a:t>
            </a:r>
          </a:p>
          <a:p>
            <a:pPr lvl="1"/>
            <a:r>
              <a:rPr lang="en-US" dirty="0"/>
              <a:t>Exempt from forfeiture – no McCarren Amendment Waiver</a:t>
            </a:r>
          </a:p>
          <a:p>
            <a:pPr lvl="1"/>
            <a:r>
              <a:rPr lang="en-US" dirty="0"/>
              <a:t>Administration 43 USC Section 666</a:t>
            </a:r>
          </a:p>
          <a:p>
            <a:pPr lvl="2"/>
            <a:r>
              <a:rPr lang="en-US" dirty="0"/>
              <a:t>Doesn’t include forfeiture </a:t>
            </a:r>
          </a:p>
          <a:p>
            <a:pPr lvl="2"/>
            <a:r>
              <a:rPr lang="en-US" dirty="0"/>
              <a:t>Discriminatory against the U.S. </a:t>
            </a:r>
          </a:p>
          <a:p>
            <a:endParaRPr lang="en-US" dirty="0"/>
          </a:p>
        </p:txBody>
      </p:sp>
    </p:spTree>
    <p:extLst>
      <p:ext uri="{BB962C8B-B14F-4D97-AF65-F5344CB8AC3E}">
        <p14:creationId xmlns:p14="http://schemas.microsoft.com/office/powerpoint/2010/main" val="2368316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9E511-4BBC-B5CF-A3D5-E0AA9144A773}"/>
              </a:ext>
            </a:extLst>
          </p:cNvPr>
          <p:cNvSpPr>
            <a:spLocks noGrp="1"/>
          </p:cNvSpPr>
          <p:nvPr>
            <p:ph type="title"/>
          </p:nvPr>
        </p:nvSpPr>
        <p:spPr/>
        <p:txBody>
          <a:bodyPr/>
          <a:lstStyle/>
          <a:p>
            <a:r>
              <a:rPr lang="en-US" dirty="0"/>
              <a:t>Idaho’s Water Resources Over Time</a:t>
            </a:r>
          </a:p>
        </p:txBody>
      </p:sp>
      <p:sp>
        <p:nvSpPr>
          <p:cNvPr id="3" name="Content Placeholder 2">
            <a:extLst>
              <a:ext uri="{FF2B5EF4-FFF2-40B4-BE49-F238E27FC236}">
                <a16:creationId xmlns:a16="http://schemas.microsoft.com/office/drawing/2014/main" id="{EC7C984E-9CC8-9597-BDF8-E7D86C90E6A7}"/>
              </a:ext>
            </a:extLst>
          </p:cNvPr>
          <p:cNvSpPr>
            <a:spLocks noGrp="1"/>
          </p:cNvSpPr>
          <p:nvPr>
            <p:ph idx="1"/>
          </p:nvPr>
        </p:nvSpPr>
        <p:spPr/>
        <p:txBody>
          <a:bodyPr/>
          <a:lstStyle/>
          <a:p>
            <a:r>
              <a:rPr lang="en-US" dirty="0"/>
              <a:t>A. Boise</a:t>
            </a:r>
          </a:p>
          <a:p>
            <a:r>
              <a:rPr lang="en-US" dirty="0"/>
              <a:t>B. Upper Snake</a:t>
            </a:r>
          </a:p>
          <a:p>
            <a:r>
              <a:rPr lang="en-US" dirty="0"/>
              <a:t>C. Salmon</a:t>
            </a:r>
          </a:p>
        </p:txBody>
      </p:sp>
    </p:spTree>
    <p:extLst>
      <p:ext uri="{BB962C8B-B14F-4D97-AF65-F5344CB8AC3E}">
        <p14:creationId xmlns:p14="http://schemas.microsoft.com/office/powerpoint/2010/main" val="3900897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3582B-6C07-69FE-9F75-F071D95AFC08}"/>
              </a:ext>
            </a:extLst>
          </p:cNvPr>
          <p:cNvSpPr>
            <a:spLocks noGrp="1"/>
          </p:cNvSpPr>
          <p:nvPr>
            <p:ph type="title"/>
          </p:nvPr>
        </p:nvSpPr>
        <p:spPr/>
        <p:txBody>
          <a:bodyPr/>
          <a:lstStyle/>
          <a:p>
            <a:r>
              <a:rPr lang="en-US" dirty="0"/>
              <a:t>A. Boise</a:t>
            </a:r>
          </a:p>
        </p:txBody>
      </p:sp>
    </p:spTree>
    <p:extLst>
      <p:ext uri="{BB962C8B-B14F-4D97-AF65-F5344CB8AC3E}">
        <p14:creationId xmlns:p14="http://schemas.microsoft.com/office/powerpoint/2010/main" val="5024866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148</TotalTime>
  <Words>3266</Words>
  <Application>Microsoft Office PowerPoint</Application>
  <PresentationFormat>Widescreen</PresentationFormat>
  <Paragraphs>452</Paragraphs>
  <Slides>44</Slides>
  <Notes>19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44</vt:i4>
      </vt:variant>
    </vt:vector>
  </HeadingPairs>
  <TitlesOfParts>
    <vt:vector size="54" baseType="lpstr">
      <vt:lpstr>Aptos</vt:lpstr>
      <vt:lpstr>Aptos Display</vt:lpstr>
      <vt:lpstr>Arial</vt:lpstr>
      <vt:lpstr>Calibri</vt:lpstr>
      <vt:lpstr>Calibri Light</vt:lpstr>
      <vt:lpstr>Courier New</vt:lpstr>
      <vt:lpstr>Times New Roman</vt:lpstr>
      <vt:lpstr>Wingdings</vt:lpstr>
      <vt:lpstr>Office Theme</vt:lpstr>
      <vt:lpstr>1_Office Theme</vt:lpstr>
      <vt:lpstr>Resilience of Water Resources – Idaho’s Programs and Measures </vt:lpstr>
      <vt:lpstr>Sovereignty Over Idaho Water</vt:lpstr>
      <vt:lpstr>Water Board</vt:lpstr>
      <vt:lpstr>Nez Perce Reserved Water Right Claims</vt:lpstr>
      <vt:lpstr>U.S. v. Pioneer Irrigation District, 144 Idaho 106 (2007)</vt:lpstr>
      <vt:lpstr>Pending Sovereignty Dispute – Stockwater Rights</vt:lpstr>
      <vt:lpstr>PowerPoint Presentation</vt:lpstr>
      <vt:lpstr>Idaho’s Water Resources Over Time</vt:lpstr>
      <vt:lpstr>A. Boise</vt:lpstr>
      <vt:lpstr>PowerPoint Presentation</vt:lpstr>
      <vt:lpstr>PowerPoint Presentation</vt:lpstr>
      <vt:lpstr>PowerPoint Presentation</vt:lpstr>
      <vt:lpstr>B. Upper Snake</vt:lpstr>
      <vt:lpstr>PowerPoint Presentation</vt:lpstr>
      <vt:lpstr>PowerPoint Presentation</vt:lpstr>
      <vt:lpstr>PowerPoint Presentation</vt:lpstr>
      <vt:lpstr>C. Salmon</vt:lpstr>
      <vt:lpstr>PowerPoint Presentation</vt:lpstr>
      <vt:lpstr>Idaho Water Resource Board Programs</vt:lpstr>
      <vt:lpstr>A. Recharge</vt:lpstr>
      <vt:lpstr>PowerPoint Presentation</vt:lpstr>
      <vt:lpstr>PowerPoint Presentation</vt:lpstr>
      <vt:lpstr>ESPA Recharge Annual Volume</vt:lpstr>
      <vt:lpstr>PowerPoint Presentation</vt:lpstr>
      <vt:lpstr>B. Cloud Seeding</vt:lpstr>
      <vt:lpstr> IWRB Cloud Seeding Program</vt:lpstr>
      <vt:lpstr>West Central Mountains Projects</vt:lpstr>
      <vt:lpstr>Upper Snake River Basin Projects</vt:lpstr>
      <vt:lpstr>Idaho Collaborative Cloud Seeding Program</vt:lpstr>
      <vt:lpstr>C. Infrastructure </vt:lpstr>
      <vt:lpstr>PowerPoint Presentation</vt:lpstr>
      <vt:lpstr>PowerPoint Presentation</vt:lpstr>
      <vt:lpstr>PowerPoint Presentation</vt:lpstr>
      <vt:lpstr>PowerPoint Presentation</vt:lpstr>
      <vt:lpstr>IWRB Programs and Projects</vt:lpstr>
      <vt:lpstr>Minimum Stream Flow </vt:lpstr>
      <vt:lpstr>Salmon &amp; Clearwater R. Basins</vt:lpstr>
      <vt:lpstr>Lemhi River MSF</vt:lpstr>
      <vt:lpstr>Snake River MSFs</vt:lpstr>
      <vt:lpstr>Big Wood River </vt:lpstr>
      <vt:lpstr>Priest River</vt:lpstr>
      <vt:lpstr>E. Water Transaction Program</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 Nielsen</dc:creator>
  <cp:lastModifiedBy>Jess Nielsen</cp:lastModifiedBy>
  <cp:revision>2</cp:revision>
  <dcterms:created xsi:type="dcterms:W3CDTF">2024-03-18T15:08:45Z</dcterms:created>
  <dcterms:modified xsi:type="dcterms:W3CDTF">2024-03-18T22:44:43Z</dcterms:modified>
</cp:coreProperties>
</file>